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73" r:id="rId4"/>
    <p:sldId id="278" r:id="rId5"/>
    <p:sldId id="265" r:id="rId6"/>
    <p:sldId id="275" r:id="rId7"/>
    <p:sldId id="279" r:id="rId8"/>
    <p:sldId id="276" r:id="rId9"/>
    <p:sldId id="268" r:id="rId10"/>
    <p:sldId id="266" r:id="rId11"/>
    <p:sldId id="269" r:id="rId12"/>
    <p:sldId id="267" r:id="rId13"/>
    <p:sldId id="270" r:id="rId14"/>
    <p:sldId id="280" r:id="rId15"/>
    <p:sldId id="262" r:id="rId16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9A38"/>
    <a:srgbClr val="769051"/>
    <a:srgbClr val="3C65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34" autoAdjust="0"/>
    <p:restoredTop sz="94660"/>
  </p:normalViewPr>
  <p:slideViewPr>
    <p:cSldViewPr>
      <p:cViewPr>
        <p:scale>
          <a:sx n="90" d="100"/>
          <a:sy n="90" d="100"/>
        </p:scale>
        <p:origin x="-277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64" y="-10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6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2015"/>
            <a:ext cx="5680103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783EFA-0DC6-4A28-9B92-A32535E111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557213"/>
            <a:ext cx="79422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3"/>
            <a:ext cx="7942262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Erstens</a:t>
            </a:r>
          </a:p>
          <a:p>
            <a:pPr lvl="1"/>
            <a:r>
              <a:rPr lang="de-DE" smtClean="0"/>
              <a:t>Zweitens</a:t>
            </a:r>
          </a:p>
          <a:p>
            <a:pPr lvl="2"/>
            <a:r>
              <a:rPr lang="de-DE" smtClean="0"/>
              <a:t>Drittens</a:t>
            </a:r>
          </a:p>
        </p:txBody>
      </p:sp>
      <p:pic>
        <p:nvPicPr>
          <p:cNvPr id="2" name="Picture 17" descr="halm_balken_27"/>
          <p:cNvPicPr>
            <a:picLocks noChangeAspect="1" noChangeArrowheads="1"/>
          </p:cNvPicPr>
          <p:nvPr/>
        </p:nvPicPr>
        <p:blipFill>
          <a:blip r:embed="rId4" cstate="screen"/>
          <a:srcRect l="1949" t="-6140"/>
          <a:stretch>
            <a:fillRect/>
          </a:stretch>
        </p:blipFill>
        <p:spPr bwMode="auto">
          <a:xfrm>
            <a:off x="0" y="0"/>
            <a:ext cx="91090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611188" y="1698625"/>
            <a:ext cx="7942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  <a:defRPr/>
            </a:pPr>
            <a:endParaRPr lang="de-DE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 sz="14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an.Horstmann@Krone.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Praxisbezogener Einsatz des </a:t>
            </a:r>
            <a:r>
              <a:rPr lang="de-DE" dirty="0" err="1" smtClean="0"/>
              <a:t>Maschinenkonnektors</a:t>
            </a:r>
            <a:r>
              <a:rPr lang="de-DE" dirty="0" smtClean="0"/>
              <a:t> auf einem CCI-ISOBUS-Terminal zur Auftragsdaten- und Statusübermittlung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iGreen Pressekonferenz</a:t>
            </a:r>
          </a:p>
          <a:p>
            <a:pPr marL="457200" indent="-457200" eaLnBrk="1" hangingPunct="1"/>
            <a:r>
              <a:rPr lang="de-DE" dirty="0" smtClean="0"/>
              <a:t>13. März 2012</a:t>
            </a:r>
          </a:p>
          <a:p>
            <a:pPr marL="457200" indent="-457200" eaLnBrk="1" hangingPunct="1"/>
            <a:r>
              <a:rPr lang="de-DE" dirty="0" smtClean="0"/>
              <a:t>DFKI, Kaiserslautern</a:t>
            </a:r>
          </a:p>
        </p:txBody>
      </p:sp>
      <p:pic>
        <p:nvPicPr>
          <p:cNvPr id="4" name="Picture 29" descr="KRONE_L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969" y="6309321"/>
            <a:ext cx="1954082" cy="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auto">
          <a:xfrm>
            <a:off x="467544" y="2492896"/>
            <a:ext cx="7632848" cy="72072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Einsatzgebiete des </a:t>
            </a:r>
            <a:r>
              <a:rPr lang="de-DE" dirty="0" err="1" smtClean="0"/>
              <a:t>Maschinenkonnektors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Auftragsdatenverarbeitung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Echtzeit-Maschinendatenaustausch am Beispiel Flottenmanagement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Zusammenfassung und Ausblick </a:t>
            </a:r>
          </a:p>
          <a:p>
            <a:endParaRPr lang="de-DE" dirty="0" smtClean="0"/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>
          <a:xfrm>
            <a:off x="107504" y="6382022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13. </a:t>
            </a:r>
            <a:r>
              <a:rPr lang="en-GB" sz="1400" b="0" dirty="0" err="1" smtClean="0"/>
              <a:t>März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15</a:t>
            </a:r>
          </a:p>
        </p:txBody>
      </p:sp>
      <p:pic>
        <p:nvPicPr>
          <p:cNvPr id="7" name="Picture 29" descr="KRONE_L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969" y="6309321"/>
            <a:ext cx="1954082" cy="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Echtzeit-Maschinendatenaustausch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Maschinenkonnektor</a:t>
            </a:r>
            <a:r>
              <a:rPr lang="de-DE" dirty="0" smtClean="0"/>
              <a:t> ermöglicht herstellerübergreifendes Flottenmanagement (bei vorhandener Online-Verbindung)</a:t>
            </a:r>
          </a:p>
          <a:p>
            <a:pPr lvl="1"/>
            <a:r>
              <a:rPr lang="de-DE" dirty="0" smtClean="0"/>
              <a:t>Übertragung aktueller Maschinenpositionen an beliebige Portale / </a:t>
            </a:r>
            <a:r>
              <a:rPr lang="de-DE" dirty="0" err="1" smtClean="0"/>
              <a:t>Smartphones</a:t>
            </a:r>
            <a:r>
              <a:rPr lang="de-DE" dirty="0" smtClean="0"/>
              <a:t> und Maschinen</a:t>
            </a:r>
          </a:p>
          <a:p>
            <a:pPr lvl="1"/>
            <a:r>
              <a:rPr lang="de-DE" dirty="0" smtClean="0"/>
              <a:t>Übermittlung des aktuellen Maschinenstatus</a:t>
            </a:r>
          </a:p>
          <a:p>
            <a:pPr lvl="2"/>
            <a:r>
              <a:rPr lang="de-DE" dirty="0" smtClean="0"/>
              <a:t>Arbeitsstellung ja / nein</a:t>
            </a:r>
          </a:p>
          <a:p>
            <a:pPr lvl="2"/>
            <a:r>
              <a:rPr lang="de-DE" dirty="0" smtClean="0"/>
              <a:t>Sensor- und Messwerte </a:t>
            </a:r>
          </a:p>
          <a:p>
            <a:pPr lvl="2"/>
            <a:r>
              <a:rPr lang="de-DE" dirty="0" smtClean="0"/>
              <a:t>Kraftstoffverbrauch und Tankfüllstand</a:t>
            </a:r>
          </a:p>
          <a:p>
            <a:pPr lvl="2"/>
            <a:r>
              <a:rPr lang="de-DE" dirty="0" smtClean="0"/>
              <a:t>Aktuelle Ernteinformationen (Qualität, </a:t>
            </a:r>
            <a:r>
              <a:rPr lang="de-DE" dirty="0" err="1" smtClean="0"/>
              <a:t>etc</a:t>
            </a:r>
            <a:r>
              <a:rPr lang="de-DE" dirty="0" smtClean="0"/>
              <a:t>…)</a:t>
            </a:r>
          </a:p>
          <a:p>
            <a:pPr lvl="2"/>
            <a:r>
              <a:rPr lang="de-DE" dirty="0" smtClean="0"/>
              <a:t>Beliebig erweiterbar</a:t>
            </a:r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>
          <a:xfrm>
            <a:off x="107504" y="6382022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13. </a:t>
            </a:r>
            <a:r>
              <a:rPr lang="en-GB" sz="1400" b="0" dirty="0" err="1" smtClean="0"/>
              <a:t>März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15</a:t>
            </a:r>
          </a:p>
        </p:txBody>
      </p:sp>
      <p:pic>
        <p:nvPicPr>
          <p:cNvPr id="7" name="Picture 29" descr="KRONE_L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969" y="6309321"/>
            <a:ext cx="1954082" cy="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84984"/>
            <a:ext cx="3456384" cy="28345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9" name="Picture 2" descr="C:\Users\horstmannj.KRONE-SP\Desktop\iGreen\Bilder2011\iGreen-Video\_MG_3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437112"/>
            <a:ext cx="2520280" cy="1680187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572000" y="6093876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FarmPilot, </a:t>
            </a:r>
            <a:r>
              <a:rPr lang="de-DE" sz="800" dirty="0" err="1" smtClean="0"/>
              <a:t>Arvato</a:t>
            </a:r>
            <a:r>
              <a:rPr lang="de-DE" sz="800" dirty="0" smtClean="0"/>
              <a:t> Systems</a:t>
            </a:r>
            <a:endParaRPr lang="de-DE" sz="800" dirty="0"/>
          </a:p>
        </p:txBody>
      </p:sp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2328" y="4437112"/>
            <a:ext cx="18154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auto">
          <a:xfrm>
            <a:off x="467544" y="3140323"/>
            <a:ext cx="7632848" cy="72072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Einsatzgebiete des </a:t>
            </a:r>
            <a:r>
              <a:rPr lang="de-DE" dirty="0" err="1" smtClean="0"/>
              <a:t>Maschinenkonnektors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Auftragsdatenverarbeitung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Echtzeit-Maschinendatenaustausch am Beispiel Flottenmanagement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Zusammenfassung und Ausblick </a:t>
            </a:r>
          </a:p>
          <a:p>
            <a:endParaRPr lang="de-DE" dirty="0" smtClean="0"/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>
          <a:xfrm>
            <a:off x="107504" y="6382022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13. </a:t>
            </a:r>
            <a:r>
              <a:rPr lang="en-GB" sz="1400" b="0" dirty="0" err="1" smtClean="0"/>
              <a:t>März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15</a:t>
            </a:r>
          </a:p>
        </p:txBody>
      </p:sp>
      <p:pic>
        <p:nvPicPr>
          <p:cNvPr id="7" name="Picture 29" descr="KRONE_L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969" y="6309321"/>
            <a:ext cx="1954082" cy="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84312"/>
            <a:ext cx="7942262" cy="4680991"/>
          </a:xfrm>
        </p:spPr>
        <p:txBody>
          <a:bodyPr/>
          <a:lstStyle/>
          <a:p>
            <a:r>
              <a:rPr lang="de-DE" dirty="0" smtClean="0"/>
              <a:t>Der </a:t>
            </a:r>
            <a:r>
              <a:rPr lang="de-DE" dirty="0" err="1" smtClean="0"/>
              <a:t>Maschinenkonnektor</a:t>
            </a:r>
            <a:r>
              <a:rPr lang="de-DE" dirty="0" smtClean="0"/>
              <a:t> ist ein Werkzeug zur herstellerübergreifenden Standardisierung der Maschinendatenkommunikation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Alle Umsetzungen des </a:t>
            </a:r>
            <a:r>
              <a:rPr lang="de-DE" dirty="0" err="1" smtClean="0"/>
              <a:t>Maschinenkonnektors</a:t>
            </a:r>
            <a:r>
              <a:rPr lang="de-DE" dirty="0" smtClean="0"/>
              <a:t> puffern Daten bei Verbindungsabbrüchen (Funkloch, </a:t>
            </a:r>
            <a:r>
              <a:rPr lang="de-DE" dirty="0" err="1" smtClean="0"/>
              <a:t>etc</a:t>
            </a:r>
            <a:r>
              <a:rPr lang="de-DE" dirty="0" smtClean="0"/>
              <a:t>…)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Er erledigt seine Aufgaben im Hintergrund, völlig unsichtbar für seine Anwender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Kundennutzen entsteht durch die praktische Umsetzung auf aktuellen ISOBUS-Terminals, </a:t>
            </a:r>
            <a:r>
              <a:rPr lang="de-DE" dirty="0" err="1" smtClean="0"/>
              <a:t>Smartphones</a:t>
            </a:r>
            <a:r>
              <a:rPr lang="de-DE" dirty="0" smtClean="0"/>
              <a:t> und Infrastrukturkomponenten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>
          <a:xfrm>
            <a:off x="107504" y="6382022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13. </a:t>
            </a:r>
            <a:r>
              <a:rPr lang="en-GB" sz="1400" b="0" dirty="0" err="1" smtClean="0"/>
              <a:t>März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15</a:t>
            </a:r>
          </a:p>
        </p:txBody>
      </p:sp>
      <p:pic>
        <p:nvPicPr>
          <p:cNvPr id="7" name="Picture 29" descr="KRONE_L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969" y="6309321"/>
            <a:ext cx="1954082" cy="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869160"/>
            <a:ext cx="822609" cy="75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6136" y="4797152"/>
            <a:ext cx="659085" cy="87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920" y="4797152"/>
            <a:ext cx="1210499" cy="76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920" y="5661248"/>
            <a:ext cx="1282623" cy="61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84312"/>
            <a:ext cx="7942262" cy="4680991"/>
          </a:xfrm>
        </p:spPr>
        <p:txBody>
          <a:bodyPr/>
          <a:lstStyle/>
          <a:p>
            <a:r>
              <a:rPr lang="de-DE" dirty="0" smtClean="0"/>
              <a:t>Zukünftig werden Methoden und Arbeitsweisen des </a:t>
            </a:r>
            <a:r>
              <a:rPr lang="de-DE" dirty="0" err="1" smtClean="0"/>
              <a:t>Maschinenkonnektors</a:t>
            </a:r>
            <a:r>
              <a:rPr lang="de-DE" dirty="0" smtClean="0"/>
              <a:t> mit in den ISOBUS-Standard (ISO11783) eingearbeitet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AEF Arbeitsgruppe Farm Management Information Systems beschäftigt sich mit der Weiterentwicklung des Standards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Alle Landtechnik-Hersteller sind aufgefordert, proprietäre und geschlossene Datenmanagement-Lösung gemäß ISOBUS-Standard zu öffnen und </a:t>
            </a:r>
            <a:r>
              <a:rPr lang="de-DE" dirty="0" err="1" smtClean="0"/>
              <a:t>Maschinenkonnektor-Methodiken</a:t>
            </a:r>
            <a:r>
              <a:rPr lang="de-DE" dirty="0" smtClean="0"/>
              <a:t> umzusetzen</a:t>
            </a:r>
          </a:p>
          <a:p>
            <a:endParaRPr lang="de-DE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755" y="3267421"/>
            <a:ext cx="1276757" cy="8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Ausblick</a:t>
            </a:r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>
          <a:xfrm>
            <a:off x="107504" y="6382022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13. </a:t>
            </a:r>
            <a:r>
              <a:rPr lang="en-GB" sz="1400" b="0" dirty="0" err="1" smtClean="0"/>
              <a:t>März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15</a:t>
            </a:r>
          </a:p>
        </p:txBody>
      </p:sp>
      <p:pic>
        <p:nvPicPr>
          <p:cNvPr id="7" name="Picture 29" descr="KRONE_L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1969" y="6309321"/>
            <a:ext cx="1954082" cy="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39" y="5013176"/>
            <a:ext cx="1584176" cy="104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Users\horstmannj.KRONE-SP\Desktop\KE\Vorträge\Agritechnica2011\Unterlagen\IMG_19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013176"/>
            <a:ext cx="1440160" cy="108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353" y="1882835"/>
            <a:ext cx="875159" cy="82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Das Projekt i-Green wird gefördert vom</a:t>
            </a:r>
          </a:p>
        </p:txBody>
      </p:sp>
      <p:pic>
        <p:nvPicPr>
          <p:cNvPr id="5123" name="Picture 4" descr="bmbf_rgb_gef_m"/>
          <p:cNvPicPr>
            <a:picLocks noChangeAspect="1" noChangeArrowheads="1"/>
          </p:cNvPicPr>
          <p:nvPr/>
        </p:nvPicPr>
        <p:blipFill>
          <a:blip r:embed="rId2" cstate="screen"/>
          <a:srcRect t="18854"/>
          <a:stretch>
            <a:fillRect/>
          </a:stretch>
        </p:blipFill>
        <p:spPr bwMode="auto">
          <a:xfrm>
            <a:off x="3492500" y="3284538"/>
            <a:ext cx="214630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 descr="KRONE_L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1969" y="6309321"/>
            <a:ext cx="1954082" cy="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2987824" y="5417929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Vortragender:</a:t>
            </a:r>
            <a:br>
              <a:rPr lang="de-DE" sz="1600" dirty="0" smtClean="0"/>
            </a:br>
            <a:r>
              <a:rPr lang="de-DE" sz="1600" dirty="0" smtClean="0"/>
              <a:t>Dipl.-Wirt.-Inf. (FH) Jan Horstmann</a:t>
            </a:r>
          </a:p>
          <a:p>
            <a:r>
              <a:rPr lang="de-DE" sz="1600" dirty="0" smtClean="0"/>
              <a:t>Maschinenfabrik Bernard KRONE GmbH</a:t>
            </a:r>
          </a:p>
          <a:p>
            <a:r>
              <a:rPr lang="de-DE" sz="1600" dirty="0" smtClean="0"/>
              <a:t>Mail: </a:t>
            </a:r>
            <a:r>
              <a:rPr lang="de-DE" sz="1600" dirty="0" smtClean="0">
                <a:hlinkClick r:id="rId4"/>
              </a:rPr>
              <a:t>Jan.Horstmann@Krone.de</a:t>
            </a:r>
            <a:endParaRPr lang="de-DE" sz="1600" dirty="0" smtClean="0"/>
          </a:p>
          <a:p>
            <a:r>
              <a:rPr lang="de-DE" sz="1600" dirty="0" smtClean="0"/>
              <a:t>Telefon: +49(0)5977 - 9350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467544" y="1340123"/>
            <a:ext cx="7632848" cy="72072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Einsatzgebiete des </a:t>
            </a:r>
            <a:r>
              <a:rPr lang="de-DE" dirty="0" err="1" smtClean="0"/>
              <a:t>Maschinenkonnektors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Auftragsdatenverarbeitung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Echtzeit-Maschinendatenaustausch am Beispiel Flottenmanagement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Zusammenfassung und Ausblick </a:t>
            </a:r>
          </a:p>
          <a:p>
            <a:endParaRPr lang="de-DE" dirty="0" smtClean="0"/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>
          <a:xfrm>
            <a:off x="107504" y="6382022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13. </a:t>
            </a:r>
            <a:r>
              <a:rPr lang="en-GB" sz="1400" b="0" dirty="0" err="1" smtClean="0"/>
              <a:t>März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15</a:t>
            </a:r>
          </a:p>
        </p:txBody>
      </p:sp>
      <p:pic>
        <p:nvPicPr>
          <p:cNvPr id="7" name="Picture 29" descr="KRONE_L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969" y="6309321"/>
            <a:ext cx="1954082" cy="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Einsatzgebiete des </a:t>
            </a:r>
            <a:r>
              <a:rPr lang="de-DE" dirty="0" err="1" smtClean="0"/>
              <a:t>Maschinenkonnektors</a:t>
            </a:r>
            <a:endParaRPr lang="de-DE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Maschinenkonnektor</a:t>
            </a:r>
            <a:r>
              <a:rPr lang="de-DE" dirty="0" smtClean="0"/>
              <a:t> verbindet Maschinen, Infrastruktur und mobile Endgeräte miteinander</a:t>
            </a:r>
          </a:p>
          <a:p>
            <a:pPr lvl="1"/>
            <a:r>
              <a:rPr lang="de-DE" dirty="0" smtClean="0"/>
              <a:t>Initiale Auftragsplanungen aus dem Büro zur Maschine</a:t>
            </a:r>
          </a:p>
          <a:p>
            <a:pPr lvl="1"/>
            <a:r>
              <a:rPr lang="de-DE" dirty="0" smtClean="0"/>
              <a:t>Abgeschlossene Auftragssets von der Maschine ins Büro</a:t>
            </a:r>
          </a:p>
          <a:p>
            <a:pPr lvl="1"/>
            <a:r>
              <a:rPr lang="de-DE" dirty="0" err="1" smtClean="0"/>
              <a:t>Maschinenkonnektor</a:t>
            </a:r>
            <a:r>
              <a:rPr lang="de-DE" dirty="0" smtClean="0"/>
              <a:t> ist eine universelle Flottenmanagementschnittstelle</a:t>
            </a:r>
          </a:p>
          <a:p>
            <a:pPr lvl="1"/>
            <a:r>
              <a:rPr lang="de-DE" dirty="0" err="1" smtClean="0"/>
              <a:t>Maschinenkonnektor</a:t>
            </a:r>
            <a:r>
              <a:rPr lang="de-DE" dirty="0" smtClean="0"/>
              <a:t> erlaubt Datenaustausch mit </a:t>
            </a:r>
            <a:r>
              <a:rPr lang="de-DE" dirty="0" err="1" smtClean="0"/>
              <a:t>Smartphones</a:t>
            </a:r>
            <a:endParaRPr lang="de-DE" dirty="0" smtClean="0"/>
          </a:p>
          <a:p>
            <a:pPr lvl="1"/>
            <a:r>
              <a:rPr lang="de-DE" dirty="0" smtClean="0"/>
              <a:t>Transportfahrzeuge können mit dem </a:t>
            </a:r>
            <a:r>
              <a:rPr lang="de-DE" dirty="0" err="1" smtClean="0"/>
              <a:t>Erntegut</a:t>
            </a:r>
            <a:r>
              <a:rPr lang="de-DE" dirty="0" smtClean="0"/>
              <a:t> auch Daten transportieren</a:t>
            </a:r>
            <a:br>
              <a:rPr lang="de-DE" dirty="0" smtClean="0"/>
            </a:br>
            <a:r>
              <a:rPr lang="de-DE" dirty="0" smtClean="0"/>
              <a:t>(Huckepack-Maschinendatentransfer)</a:t>
            </a:r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>
          <a:xfrm>
            <a:off x="107504" y="6382022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13. </a:t>
            </a:r>
            <a:r>
              <a:rPr lang="en-GB" sz="1400" b="0" dirty="0" err="1" smtClean="0"/>
              <a:t>März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15</a:t>
            </a:r>
          </a:p>
        </p:txBody>
      </p:sp>
      <p:pic>
        <p:nvPicPr>
          <p:cNvPr id="7" name="Picture 29" descr="KRONE_L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969" y="6309321"/>
            <a:ext cx="1954082" cy="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horstmannj.KRONE-SP\Desktop\iGreen\Bilder2011\iGreen-Video\_MG_3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77072"/>
            <a:ext cx="2700301" cy="18002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8" y="4047569"/>
            <a:ext cx="2808312" cy="182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80" y="4005064"/>
            <a:ext cx="298698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251520" y="587785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GeoFormular, IIS, FH Bingen</a:t>
            </a:r>
            <a:endParaRPr lang="de-DE" sz="800" dirty="0"/>
          </a:p>
        </p:txBody>
      </p:sp>
      <p:sp>
        <p:nvSpPr>
          <p:cNvPr id="10" name="Textfeld 9"/>
          <p:cNvSpPr txBox="1"/>
          <p:nvPr/>
        </p:nvSpPr>
        <p:spPr>
          <a:xfrm>
            <a:off x="3563888" y="587785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CCI200 auf </a:t>
            </a:r>
            <a:r>
              <a:rPr lang="de-DE" sz="800" dirty="0" err="1" smtClean="0"/>
              <a:t>BiG</a:t>
            </a:r>
            <a:r>
              <a:rPr lang="de-DE" sz="800" dirty="0" smtClean="0"/>
              <a:t> X, KRONE</a:t>
            </a:r>
            <a:endParaRPr lang="de-DE" sz="800" dirty="0"/>
          </a:p>
        </p:txBody>
      </p:sp>
      <p:sp>
        <p:nvSpPr>
          <p:cNvPr id="13" name="Textfeld 12"/>
          <p:cNvSpPr txBox="1"/>
          <p:nvPr/>
        </p:nvSpPr>
        <p:spPr>
          <a:xfrm>
            <a:off x="6660232" y="587727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FarmPilot, </a:t>
            </a:r>
            <a:r>
              <a:rPr lang="de-DE" sz="800" dirty="0" err="1" smtClean="0"/>
              <a:t>Arvato</a:t>
            </a:r>
            <a:r>
              <a:rPr lang="de-DE" sz="800" dirty="0" smtClean="0"/>
              <a:t> Systems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Einsatzgebiete des </a:t>
            </a:r>
            <a:r>
              <a:rPr lang="de-DE" dirty="0" err="1" smtClean="0"/>
              <a:t>Maschinenkonnektors</a:t>
            </a:r>
            <a:endParaRPr lang="de-DE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Maschinenkonnektor</a:t>
            </a:r>
            <a:r>
              <a:rPr lang="de-DE" dirty="0" smtClean="0"/>
              <a:t> bietet Kundennutzen durch</a:t>
            </a:r>
          </a:p>
          <a:p>
            <a:pPr lvl="1"/>
            <a:r>
              <a:rPr lang="de-DE" dirty="0" smtClean="0"/>
              <a:t>Herstellerübergreifende </a:t>
            </a:r>
            <a:r>
              <a:rPr lang="de-DE" smtClean="0"/>
              <a:t>und </a:t>
            </a:r>
            <a:r>
              <a:rPr lang="de-DE" smtClean="0"/>
              <a:t>standardisierte </a:t>
            </a:r>
            <a:r>
              <a:rPr lang="de-DE" dirty="0" smtClean="0"/>
              <a:t>Datenverarbeitung </a:t>
            </a:r>
            <a:br>
              <a:rPr lang="de-DE" dirty="0" smtClean="0"/>
            </a:br>
            <a:r>
              <a:rPr lang="de-DE" dirty="0" smtClean="0"/>
              <a:t>(gemäß ISO 11783 ISOBUS und ISOXML Standard)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smtClean="0"/>
              <a:t>Unterstützung vielfältiger Datenübertragungswege</a:t>
            </a:r>
          </a:p>
          <a:p>
            <a:pPr lvl="2"/>
            <a:r>
              <a:rPr lang="de-DE" dirty="0" smtClean="0"/>
              <a:t>USB-Stick / Speicherkarte</a:t>
            </a:r>
          </a:p>
          <a:p>
            <a:pPr lvl="2"/>
            <a:r>
              <a:rPr lang="de-DE" dirty="0" smtClean="0"/>
              <a:t>Internetverbindung</a:t>
            </a:r>
          </a:p>
          <a:p>
            <a:pPr lvl="2"/>
            <a:r>
              <a:rPr lang="de-DE" dirty="0" smtClean="0"/>
              <a:t>WLAN-Verbindung</a:t>
            </a:r>
          </a:p>
          <a:p>
            <a:pPr lvl="2"/>
            <a:r>
              <a:rPr lang="de-DE" dirty="0" smtClean="0"/>
              <a:t>…</a:t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smtClean="0"/>
              <a:t>Der Lohnunternehmer / Maschinenbetreiber kann</a:t>
            </a:r>
          </a:p>
          <a:p>
            <a:pPr lvl="2"/>
            <a:r>
              <a:rPr lang="de-DE" dirty="0" smtClean="0"/>
              <a:t>Aufträge einfach zur Maschine übertragen</a:t>
            </a:r>
          </a:p>
          <a:p>
            <a:pPr lvl="2"/>
            <a:r>
              <a:rPr lang="de-DE" dirty="0" smtClean="0"/>
              <a:t>Abgearbeitete Aufträge analysieren </a:t>
            </a:r>
            <a:br>
              <a:rPr lang="de-DE" dirty="0" smtClean="0"/>
            </a:br>
            <a:r>
              <a:rPr lang="de-DE" dirty="0" smtClean="0"/>
              <a:t>(Arbeitszeiten, Kraftstoffverbrauch, Erntemengen, Erntequalität, </a:t>
            </a:r>
            <a:r>
              <a:rPr lang="de-DE" dirty="0" err="1" smtClean="0"/>
              <a:t>uvm</a:t>
            </a:r>
            <a:r>
              <a:rPr lang="de-DE" dirty="0" smtClean="0"/>
              <a:t>…)</a:t>
            </a:r>
          </a:p>
          <a:p>
            <a:pPr lvl="2"/>
            <a:r>
              <a:rPr lang="de-DE" dirty="0" smtClean="0"/>
              <a:t>Während der Ernte den Arbeitsfortschritt überwachen</a:t>
            </a:r>
          </a:p>
          <a:p>
            <a:pPr lvl="2"/>
            <a:r>
              <a:rPr lang="de-DE" dirty="0" smtClean="0"/>
              <a:t>Telemetrie-Daten der Maschinen herstellerübergreifend einsehen</a:t>
            </a:r>
          </a:p>
          <a:p>
            <a:pPr lvl="2"/>
            <a:r>
              <a:rPr lang="de-DE" dirty="0" smtClean="0"/>
              <a:t>die Abrechnungsprozesse und das Betriebscontrolling vereinfachen </a:t>
            </a:r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>
          <a:xfrm>
            <a:off x="107504" y="6382022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13. </a:t>
            </a:r>
            <a:r>
              <a:rPr lang="en-GB" sz="1400" b="0" dirty="0" err="1" smtClean="0"/>
              <a:t>März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15</a:t>
            </a:r>
          </a:p>
        </p:txBody>
      </p:sp>
      <p:pic>
        <p:nvPicPr>
          <p:cNvPr id="7" name="Picture 29" descr="KRONE_L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969" y="6309321"/>
            <a:ext cx="1954082" cy="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264" y="2636912"/>
            <a:ext cx="1355412" cy="133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467544" y="1916832"/>
            <a:ext cx="7632848" cy="72072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Einsatzgebiete des </a:t>
            </a:r>
            <a:r>
              <a:rPr lang="de-DE" dirty="0" err="1" smtClean="0"/>
              <a:t>Maschinenkonnektors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Auftragsdatenverarbeitung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Echtzeit-Maschinendatenaustausch am Beispiel Flottenmanagement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Zusammenfassung und Ausblick </a:t>
            </a:r>
          </a:p>
          <a:p>
            <a:endParaRPr lang="de-DE" dirty="0" smtClean="0"/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>
          <a:xfrm>
            <a:off x="107504" y="6382022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13. </a:t>
            </a:r>
            <a:r>
              <a:rPr lang="en-GB" sz="1400" b="0" dirty="0" err="1" smtClean="0"/>
              <a:t>März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15</a:t>
            </a:r>
          </a:p>
        </p:txBody>
      </p:sp>
      <p:pic>
        <p:nvPicPr>
          <p:cNvPr id="7" name="Picture 29" descr="KRONE_L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969" y="6309321"/>
            <a:ext cx="1954082" cy="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Ablaufschema des Datenmanagements</a:t>
            </a:r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>
          <a:xfrm>
            <a:off x="107504" y="6382022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13. </a:t>
            </a:r>
            <a:r>
              <a:rPr lang="en-GB" sz="1400" b="0" dirty="0" err="1" smtClean="0"/>
              <a:t>März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15</a:t>
            </a:r>
          </a:p>
        </p:txBody>
      </p:sp>
      <p:pic>
        <p:nvPicPr>
          <p:cNvPr id="7" name="Picture 29" descr="KRONE_L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969" y="6309321"/>
            <a:ext cx="1954082" cy="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Wolke 14"/>
          <p:cNvSpPr/>
          <p:nvPr/>
        </p:nvSpPr>
        <p:spPr bwMode="auto">
          <a:xfrm>
            <a:off x="2771775" y="2852738"/>
            <a:ext cx="3313113" cy="1008062"/>
          </a:xfrm>
          <a:prstGeom prst="cloud">
            <a:avLst/>
          </a:prstGeom>
          <a:solidFill>
            <a:srgbClr val="00B050"/>
          </a:solidFill>
          <a:ln w="9525" cap="flat" cmpd="sng" algn="ctr">
            <a:solidFill>
              <a:srgbClr val="589A3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2400" b="1" dirty="0" smtClean="0">
                <a:solidFill>
                  <a:schemeClr val="bg1"/>
                </a:solidFill>
                <a:cs typeface="Arial" charset="0"/>
              </a:rPr>
              <a:t>Infrastruktur</a:t>
            </a:r>
            <a:br>
              <a:rPr lang="de-DE" sz="2400" b="1" dirty="0" smtClean="0">
                <a:solidFill>
                  <a:schemeClr val="bg1"/>
                </a:solidFill>
                <a:cs typeface="Arial" charset="0"/>
              </a:rPr>
            </a:br>
            <a:r>
              <a:rPr lang="de-DE" sz="1000" b="1" dirty="0" smtClean="0">
                <a:solidFill>
                  <a:schemeClr val="bg1"/>
                </a:solidFill>
                <a:cs typeface="Arial" charset="0"/>
              </a:rPr>
              <a:t>iGreen OnlineBox, Smartphone, andere Maschine</a:t>
            </a:r>
            <a:endParaRPr lang="de-DE" sz="1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156325" y="1125538"/>
            <a:ext cx="2266950" cy="2663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1908175" y="3933825"/>
            <a:ext cx="5903913" cy="23754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2009" y="1186110"/>
            <a:ext cx="2268537" cy="2663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Flussdiagramm: Daten 18"/>
          <p:cNvSpPr/>
          <p:nvPr/>
        </p:nvSpPr>
        <p:spPr>
          <a:xfrm>
            <a:off x="35496" y="2554535"/>
            <a:ext cx="1871663" cy="863600"/>
          </a:xfrm>
          <a:prstGeom prst="flowChartInputOutpu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Prozess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Auftrags-vergabe</a:t>
            </a:r>
          </a:p>
        </p:txBody>
      </p:sp>
      <p:sp>
        <p:nvSpPr>
          <p:cNvPr id="20" name="Flussdiagramm: Prozess 19"/>
          <p:cNvSpPr/>
          <p:nvPr/>
        </p:nvSpPr>
        <p:spPr>
          <a:xfrm>
            <a:off x="251396" y="1257548"/>
            <a:ext cx="1512888" cy="720725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Definition der Flächen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(Landwirt)</a:t>
            </a:r>
          </a:p>
        </p:txBody>
      </p:sp>
      <p:cxnSp>
        <p:nvCxnSpPr>
          <p:cNvPr id="21" name="Gerade Verbindung mit Pfeil 20"/>
          <p:cNvCxnSpPr>
            <a:stCxn id="20" idx="2"/>
            <a:endCxn id="19" idx="0"/>
          </p:cNvCxnSpPr>
          <p:nvPr/>
        </p:nvCxnSpPr>
        <p:spPr>
          <a:xfrm rot="16200000" flipH="1">
            <a:off x="795115" y="2190204"/>
            <a:ext cx="576262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9" idx="5"/>
            <a:endCxn id="15" idx="2"/>
          </p:cNvCxnSpPr>
          <p:nvPr/>
        </p:nvCxnSpPr>
        <p:spPr>
          <a:xfrm>
            <a:off x="1719993" y="2986335"/>
            <a:ext cx="1062059" cy="37043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ussdiagramm: Prozess 22"/>
          <p:cNvSpPr/>
          <p:nvPr/>
        </p:nvSpPr>
        <p:spPr>
          <a:xfrm>
            <a:off x="6804025" y="1196975"/>
            <a:ext cx="1512888" cy="719138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Neuer Auftrag für Dienstleister</a:t>
            </a:r>
          </a:p>
        </p:txBody>
      </p:sp>
      <p:sp>
        <p:nvSpPr>
          <p:cNvPr id="24" name="Flussdiagramm: Daten 23"/>
          <p:cNvSpPr/>
          <p:nvPr/>
        </p:nvSpPr>
        <p:spPr>
          <a:xfrm>
            <a:off x="6443663" y="2565400"/>
            <a:ext cx="1873250" cy="863600"/>
          </a:xfrm>
          <a:prstGeom prst="flowChartInputOutpu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Disposition des Auftrags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(Maschine, Fahrer, etc.)</a:t>
            </a:r>
          </a:p>
        </p:txBody>
      </p:sp>
      <p:cxnSp>
        <p:nvCxnSpPr>
          <p:cNvPr id="25" name="Gerade Verbindung mit Pfeil 24"/>
          <p:cNvCxnSpPr>
            <a:stCxn id="15" idx="3"/>
            <a:endCxn id="23" idx="1"/>
          </p:cNvCxnSpPr>
          <p:nvPr/>
        </p:nvCxnSpPr>
        <p:spPr>
          <a:xfrm rot="5400000" flipH="1" flipV="1">
            <a:off x="4939263" y="1045614"/>
            <a:ext cx="1353831" cy="23756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23" idx="2"/>
            <a:endCxn id="24" idx="0"/>
          </p:cNvCxnSpPr>
          <p:nvPr/>
        </p:nvCxnSpPr>
        <p:spPr>
          <a:xfrm rot="16200000" flipH="1">
            <a:off x="7239000" y="2236788"/>
            <a:ext cx="649287" cy="79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24" idx="2"/>
          </p:cNvCxnSpPr>
          <p:nvPr/>
        </p:nvCxnSpPr>
        <p:spPr>
          <a:xfrm rot="10800000">
            <a:off x="5652120" y="2996952"/>
            <a:ext cx="978868" cy="2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ussdiagramm: Prozess 27"/>
          <p:cNvSpPr/>
          <p:nvPr/>
        </p:nvSpPr>
        <p:spPr>
          <a:xfrm>
            <a:off x="2484438" y="4076700"/>
            <a:ext cx="1511300" cy="720725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Neuer Auftrag für Maschine</a:t>
            </a:r>
          </a:p>
        </p:txBody>
      </p:sp>
      <p:cxnSp>
        <p:nvCxnSpPr>
          <p:cNvPr id="29" name="Gerade Verbindung mit Pfeil 28"/>
          <p:cNvCxnSpPr>
            <a:endCxn id="28" idx="0"/>
          </p:cNvCxnSpPr>
          <p:nvPr/>
        </p:nvCxnSpPr>
        <p:spPr>
          <a:xfrm rot="5400000">
            <a:off x="3221832" y="3734594"/>
            <a:ext cx="360362" cy="3238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ussdiagramm: Daten 29"/>
          <p:cNvSpPr/>
          <p:nvPr/>
        </p:nvSpPr>
        <p:spPr>
          <a:xfrm>
            <a:off x="2051721" y="5373688"/>
            <a:ext cx="1944018" cy="863600"/>
          </a:xfrm>
          <a:prstGeom prst="flowChartInputOutpu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Prozess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 smtClean="0">
                <a:solidFill>
                  <a:schemeClr val="tx1"/>
                </a:solidFill>
              </a:rPr>
              <a:t>Auftragsübermittlung </a:t>
            </a:r>
            <a:r>
              <a:rPr lang="de-DE" sz="1200" dirty="0">
                <a:solidFill>
                  <a:schemeClr val="tx1"/>
                </a:solidFill>
              </a:rPr>
              <a:t>zur Maschine</a:t>
            </a:r>
          </a:p>
        </p:txBody>
      </p:sp>
      <p:cxnSp>
        <p:nvCxnSpPr>
          <p:cNvPr id="31" name="Gerade Verbindung mit Pfeil 30"/>
          <p:cNvCxnSpPr>
            <a:stCxn id="28" idx="2"/>
            <a:endCxn id="30" idx="0"/>
          </p:cNvCxnSpPr>
          <p:nvPr/>
        </p:nvCxnSpPr>
        <p:spPr>
          <a:xfrm rot="5400000">
            <a:off x="2940979" y="5074578"/>
            <a:ext cx="576263" cy="219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ussdiagramm: Prozess 31"/>
          <p:cNvSpPr/>
          <p:nvPr/>
        </p:nvSpPr>
        <p:spPr>
          <a:xfrm>
            <a:off x="5940425" y="5445125"/>
            <a:ext cx="1511300" cy="720725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Abgeschlossener Auftrag</a:t>
            </a:r>
          </a:p>
        </p:txBody>
      </p:sp>
      <p:sp>
        <p:nvSpPr>
          <p:cNvPr id="33" name="Flussdiagramm: Daten 32"/>
          <p:cNvSpPr/>
          <p:nvPr/>
        </p:nvSpPr>
        <p:spPr>
          <a:xfrm>
            <a:off x="5795962" y="4365625"/>
            <a:ext cx="1944389" cy="863600"/>
          </a:xfrm>
          <a:prstGeom prst="flowChartInputOutpu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Prozess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Auftragsübermittlung zur Infrastruktur</a:t>
            </a:r>
          </a:p>
        </p:txBody>
      </p:sp>
      <p:cxnSp>
        <p:nvCxnSpPr>
          <p:cNvPr id="34" name="Gerade Verbindung mit Pfeil 33"/>
          <p:cNvCxnSpPr>
            <a:stCxn id="30" idx="5"/>
            <a:endCxn id="32" idx="1"/>
          </p:cNvCxnSpPr>
          <p:nvPr/>
        </p:nvCxnSpPr>
        <p:spPr>
          <a:xfrm>
            <a:off x="3801337" y="5805488"/>
            <a:ext cx="213908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32" idx="0"/>
            <a:endCxn id="33" idx="4"/>
          </p:cNvCxnSpPr>
          <p:nvPr/>
        </p:nvCxnSpPr>
        <p:spPr>
          <a:xfrm rot="5400000" flipH="1" flipV="1">
            <a:off x="6624166" y="5301134"/>
            <a:ext cx="215900" cy="720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33" idx="0"/>
          </p:cNvCxnSpPr>
          <p:nvPr/>
        </p:nvCxnSpPr>
        <p:spPr>
          <a:xfrm rot="16200000" flipV="1">
            <a:off x="5622836" y="3025866"/>
            <a:ext cx="649286" cy="203023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54"/>
          <p:cNvSpPr txBox="1">
            <a:spLocks noChangeArrowheads="1"/>
          </p:cNvSpPr>
          <p:nvPr/>
        </p:nvSpPr>
        <p:spPr bwMode="auto">
          <a:xfrm>
            <a:off x="539403" y="3429000"/>
            <a:ext cx="1584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/>
              <a:t>1. Landwirt</a:t>
            </a:r>
          </a:p>
        </p:txBody>
      </p:sp>
      <p:sp>
        <p:nvSpPr>
          <p:cNvPr id="38" name="Textfeld 37"/>
          <p:cNvSpPr txBox="1">
            <a:spLocks noChangeArrowheads="1"/>
          </p:cNvSpPr>
          <p:nvPr/>
        </p:nvSpPr>
        <p:spPr bwMode="auto">
          <a:xfrm>
            <a:off x="6587678" y="3429000"/>
            <a:ext cx="2736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500" dirty="0"/>
              <a:t>2. </a:t>
            </a:r>
            <a:r>
              <a:rPr lang="de-DE" sz="1500" dirty="0" smtClean="0"/>
              <a:t>Dienstleister</a:t>
            </a:r>
            <a:endParaRPr lang="de-DE" sz="1500" dirty="0"/>
          </a:p>
        </p:txBody>
      </p:sp>
      <p:sp>
        <p:nvSpPr>
          <p:cNvPr id="39" name="Textfeld 59"/>
          <p:cNvSpPr txBox="1">
            <a:spLocks noChangeArrowheads="1"/>
          </p:cNvSpPr>
          <p:nvPr/>
        </p:nvSpPr>
        <p:spPr bwMode="auto">
          <a:xfrm>
            <a:off x="3851374" y="5805264"/>
            <a:ext cx="2736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/>
              <a:t>3. Fahrer / Maschine</a:t>
            </a:r>
          </a:p>
        </p:txBody>
      </p:sp>
      <p:cxnSp>
        <p:nvCxnSpPr>
          <p:cNvPr id="43" name="Gerade Verbindung mit Pfeil 42"/>
          <p:cNvCxnSpPr/>
          <p:nvPr/>
        </p:nvCxnSpPr>
        <p:spPr>
          <a:xfrm>
            <a:off x="107504" y="4941168"/>
            <a:ext cx="468238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-72008" y="5024209"/>
            <a:ext cx="176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/>
              <a:t>Maschinenkonnektor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Bestandteile der ISOBUS / ISOXML-Aufträge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Geplante Auftragsset aus dem Büro</a:t>
            </a:r>
          </a:p>
          <a:p>
            <a:pPr lvl="1"/>
            <a:r>
              <a:rPr lang="de-DE" dirty="0" smtClean="0"/>
              <a:t>Auftragsnamen</a:t>
            </a:r>
          </a:p>
          <a:p>
            <a:pPr lvl="1"/>
            <a:r>
              <a:rPr lang="de-DE" dirty="0" smtClean="0"/>
              <a:t>Kundennamen, Telefonnr. sowie vollständige Kunden-Stammdaten</a:t>
            </a:r>
          </a:p>
          <a:p>
            <a:pPr lvl="1"/>
            <a:r>
              <a:rPr lang="de-DE" dirty="0" smtClean="0"/>
              <a:t>Flächenname, Flächengröße und Geo-Koordinaten</a:t>
            </a:r>
          </a:p>
          <a:p>
            <a:pPr lvl="1"/>
            <a:r>
              <a:rPr lang="de-DE" dirty="0" smtClean="0"/>
              <a:t>Feldeinfahrtspunkt</a:t>
            </a:r>
          </a:p>
          <a:p>
            <a:pPr lvl="1"/>
            <a:r>
              <a:rPr lang="de-DE" dirty="0" smtClean="0"/>
              <a:t>Anbauinformationen (Fruchtart, Sorten, </a:t>
            </a:r>
            <a:r>
              <a:rPr lang="de-DE" dirty="0" err="1" smtClean="0"/>
              <a:t>etc</a:t>
            </a:r>
            <a:r>
              <a:rPr lang="de-DE" dirty="0" smtClean="0"/>
              <a:t>…)</a:t>
            </a:r>
          </a:p>
          <a:p>
            <a:pPr lvl="1"/>
            <a:r>
              <a:rPr lang="de-DE" dirty="0" smtClean="0"/>
              <a:t>Besonderheiten und Kommentare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>
          <a:xfrm>
            <a:off x="107504" y="6382022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13. </a:t>
            </a:r>
            <a:r>
              <a:rPr lang="en-GB" sz="1400" b="0" dirty="0" err="1" smtClean="0"/>
              <a:t>März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15</a:t>
            </a:r>
          </a:p>
        </p:txBody>
      </p:sp>
      <p:pic>
        <p:nvPicPr>
          <p:cNvPr id="7" name="Picture 29" descr="KRONE_L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969" y="6309321"/>
            <a:ext cx="1954082" cy="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horstmannj.KRONE-SP\Desktop\KE\Vorträge\Agritechnica2011\Unterlagen\img_2011_7_20_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383459" cy="253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horstmannj.KRONE-SP\Desktop\KE\Vorträge\Agritechnica2011\Unterlagen\img_2011_7_20_4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645024"/>
            <a:ext cx="3384375" cy="25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Users\horstmannj.KRONE-SP\Desktop\KE\Vorträge\Agritechnica2011\Unterlagen\img_2011_6_22_7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3" y="4365104"/>
            <a:ext cx="172760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2555776" y="6165884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CCI200 Taskcontroller an </a:t>
            </a:r>
            <a:r>
              <a:rPr lang="de-DE" sz="800" dirty="0" err="1" smtClean="0"/>
              <a:t>BiG</a:t>
            </a:r>
            <a:r>
              <a:rPr lang="de-DE" sz="800" dirty="0" smtClean="0"/>
              <a:t> Pack, Krone</a:t>
            </a:r>
            <a:endParaRPr lang="de-DE" sz="800" dirty="0"/>
          </a:p>
        </p:txBody>
      </p:sp>
      <p:sp>
        <p:nvSpPr>
          <p:cNvPr id="12" name="Textfeld 11"/>
          <p:cNvSpPr txBox="1"/>
          <p:nvPr/>
        </p:nvSpPr>
        <p:spPr>
          <a:xfrm>
            <a:off x="7236296" y="5661248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</a:t>
            </a:r>
            <a:r>
              <a:rPr lang="de-DE" sz="800" dirty="0" err="1" smtClean="0"/>
              <a:t>Fieldnav</a:t>
            </a:r>
            <a:r>
              <a:rPr lang="de-DE" sz="800" dirty="0" smtClean="0"/>
              <a:t> auf CCI200, </a:t>
            </a:r>
            <a:r>
              <a:rPr lang="de-DE" sz="800" dirty="0" err="1" smtClean="0"/>
              <a:t>Lacos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4544" y="4437111"/>
            <a:ext cx="1736783" cy="169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ISOXML-Auftragsdaten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Auftragsdatenübermittlung</a:t>
            </a:r>
          </a:p>
          <a:p>
            <a:pPr lvl="1"/>
            <a:r>
              <a:rPr lang="de-DE" dirty="0" smtClean="0"/>
              <a:t>Initiale Auftragsplanungen aus dem Büro zur Maschine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dirty="0" smtClean="0"/>
              <a:t>Abgeschlossene Auftragssets von der Maschine ins Büro</a:t>
            </a:r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>
          <a:xfrm>
            <a:off x="107504" y="6382022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13. </a:t>
            </a:r>
            <a:r>
              <a:rPr lang="en-GB" sz="1400" b="0" dirty="0" err="1" smtClean="0"/>
              <a:t>März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15</a:t>
            </a:r>
          </a:p>
        </p:txBody>
      </p:sp>
      <p:pic>
        <p:nvPicPr>
          <p:cNvPr id="7" name="Picture 29" descr="KRONE_LD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1969" y="6309321"/>
            <a:ext cx="1954082" cy="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648" y="2191110"/>
            <a:ext cx="3168352" cy="159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feil nach rechts 8"/>
          <p:cNvSpPr/>
          <p:nvPr/>
        </p:nvSpPr>
        <p:spPr>
          <a:xfrm>
            <a:off x="4572000" y="2708920"/>
            <a:ext cx="115212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128" y="2132855"/>
            <a:ext cx="2592288" cy="168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648" y="4437112"/>
            <a:ext cx="2592288" cy="168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128" y="4437112"/>
            <a:ext cx="310309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feil nach rechts 12"/>
          <p:cNvSpPr/>
          <p:nvPr/>
        </p:nvSpPr>
        <p:spPr>
          <a:xfrm>
            <a:off x="3995936" y="5085184"/>
            <a:ext cx="1728192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2051720" y="3789620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GeoEditor, IIS, FH Bingen</a:t>
            </a:r>
            <a:endParaRPr lang="de-DE" sz="800" dirty="0"/>
          </a:p>
        </p:txBody>
      </p:sp>
      <p:sp>
        <p:nvSpPr>
          <p:cNvPr id="15" name="Textfeld 14"/>
          <p:cNvSpPr txBox="1"/>
          <p:nvPr/>
        </p:nvSpPr>
        <p:spPr>
          <a:xfrm>
            <a:off x="6228184" y="3789040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CCI200 auf </a:t>
            </a:r>
            <a:r>
              <a:rPr lang="de-DE" sz="800" dirty="0" err="1" smtClean="0"/>
              <a:t>BiG</a:t>
            </a:r>
            <a:r>
              <a:rPr lang="de-DE" sz="800" dirty="0" smtClean="0"/>
              <a:t> X, Krone</a:t>
            </a:r>
            <a:endParaRPr lang="de-DE" sz="800" dirty="0"/>
          </a:p>
        </p:txBody>
      </p:sp>
      <p:sp>
        <p:nvSpPr>
          <p:cNvPr id="16" name="Textfeld 15"/>
          <p:cNvSpPr txBox="1"/>
          <p:nvPr/>
        </p:nvSpPr>
        <p:spPr>
          <a:xfrm>
            <a:off x="827584" y="6093296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CCI200 auf </a:t>
            </a:r>
            <a:r>
              <a:rPr lang="de-DE" sz="800" dirty="0" err="1" smtClean="0"/>
              <a:t>BiG</a:t>
            </a:r>
            <a:r>
              <a:rPr lang="de-DE" sz="800" dirty="0" smtClean="0"/>
              <a:t> X, Krone</a:t>
            </a:r>
            <a:endParaRPr lang="de-DE" sz="800" dirty="0"/>
          </a:p>
        </p:txBody>
      </p:sp>
      <p:sp>
        <p:nvSpPr>
          <p:cNvPr id="17" name="Textfeld 16"/>
          <p:cNvSpPr txBox="1"/>
          <p:nvPr/>
        </p:nvSpPr>
        <p:spPr>
          <a:xfrm>
            <a:off x="6308576" y="6165884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</a:t>
            </a:r>
            <a:r>
              <a:rPr lang="de-DE" sz="800" dirty="0" err="1" smtClean="0"/>
              <a:t>BiG</a:t>
            </a:r>
            <a:r>
              <a:rPr lang="de-DE" sz="800" dirty="0" smtClean="0"/>
              <a:t> Data Tool, Krone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Abgeschlossene Aufträge im Büro auswerten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Ergebnisse der Datenverarbeitung von ISOXML:</a:t>
            </a:r>
          </a:p>
          <a:p>
            <a:pPr lvl="1"/>
            <a:r>
              <a:rPr lang="de-DE" dirty="0" smtClean="0"/>
              <a:t>Arbeitszeiten pro Auftrag / Fläche</a:t>
            </a:r>
          </a:p>
          <a:p>
            <a:pPr lvl="1"/>
            <a:r>
              <a:rPr lang="de-DE" dirty="0" smtClean="0"/>
              <a:t>Kraftstoffverbrauch</a:t>
            </a:r>
          </a:p>
          <a:p>
            <a:pPr lvl="1"/>
            <a:r>
              <a:rPr lang="de-DE" dirty="0" smtClean="0"/>
              <a:t>Betriebsmittelverbrauch (Garn, PSM, </a:t>
            </a:r>
            <a:r>
              <a:rPr lang="de-DE" dirty="0" err="1" smtClean="0"/>
              <a:t>etc</a:t>
            </a:r>
            <a:r>
              <a:rPr lang="de-DE" dirty="0" smtClean="0"/>
              <a:t>…)</a:t>
            </a:r>
          </a:p>
          <a:p>
            <a:pPr lvl="1"/>
            <a:r>
              <a:rPr lang="de-DE" dirty="0" smtClean="0"/>
              <a:t>Maschinendaten (Einstellungen und Sensordaten)</a:t>
            </a:r>
          </a:p>
          <a:p>
            <a:pPr lvl="1"/>
            <a:r>
              <a:rPr lang="de-DE" dirty="0" smtClean="0"/>
              <a:t>Ertragskarten</a:t>
            </a:r>
          </a:p>
          <a:p>
            <a:pPr lvl="1"/>
            <a:r>
              <a:rPr lang="de-DE" dirty="0" smtClean="0"/>
              <a:t>Kommentare des Fahrers</a:t>
            </a:r>
          </a:p>
          <a:p>
            <a:pPr lvl="1"/>
            <a:r>
              <a:rPr lang="de-DE" dirty="0" smtClean="0"/>
              <a:t>Fahrtstrecken</a:t>
            </a:r>
          </a:p>
          <a:p>
            <a:pPr lvl="1"/>
            <a:r>
              <a:rPr lang="de-DE" dirty="0" err="1" smtClean="0"/>
              <a:t>Uvm</a:t>
            </a:r>
            <a:r>
              <a:rPr lang="de-DE" dirty="0" smtClean="0"/>
              <a:t>…</a:t>
            </a:r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>
          <a:xfrm>
            <a:off x="107504" y="6382022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13. </a:t>
            </a:r>
            <a:r>
              <a:rPr lang="en-GB" sz="1400" b="0" dirty="0" err="1" smtClean="0"/>
              <a:t>März</a:t>
            </a:r>
            <a:r>
              <a:rPr lang="en-GB" sz="1400" b="0" dirty="0" smtClean="0"/>
              <a:t> 2012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von 15</a:t>
            </a:r>
          </a:p>
        </p:txBody>
      </p:sp>
      <p:pic>
        <p:nvPicPr>
          <p:cNvPr id="7" name="Picture 29" descr="KRONE_L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969" y="6309321"/>
            <a:ext cx="1954082" cy="35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9326" y="3092425"/>
            <a:ext cx="243885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5301208"/>
            <a:ext cx="6924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2960" y="1916832"/>
            <a:ext cx="2981040" cy="340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4716016" y="6165304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</a:t>
            </a:r>
            <a:r>
              <a:rPr lang="de-DE" sz="800" dirty="0" err="1" smtClean="0"/>
              <a:t>BiG</a:t>
            </a:r>
            <a:r>
              <a:rPr lang="de-DE" sz="800" dirty="0" smtClean="0"/>
              <a:t> Data Tool, Krone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Green_Folien_Vorlage_101118">
  <a:themeElements>
    <a:clrScheme name="i-Green_29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-Green_29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-Green_29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iGreen_Folien_Vorlage_101118</Template>
  <TotalTime>0</TotalTime>
  <Words>394</Words>
  <Application>Microsoft Office PowerPoint</Application>
  <PresentationFormat>Bildschirmpräsentation (4:3)</PresentationFormat>
  <Paragraphs>128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iGreen_Folien_Vorlage_101118</vt:lpstr>
      <vt:lpstr>Praxisbezogener Einsatz des Maschinenkonnektors auf einem CCI-ISOBUS-Terminal zur Auftragsdaten- und Statusübermittlung</vt:lpstr>
      <vt:lpstr>Agenda</vt:lpstr>
      <vt:lpstr>Einsatzgebiete des Maschinenkonnektors</vt:lpstr>
      <vt:lpstr>Einsatzgebiete des Maschinenkonnektors</vt:lpstr>
      <vt:lpstr>Agenda</vt:lpstr>
      <vt:lpstr>Ablaufschema des Datenmanagements</vt:lpstr>
      <vt:lpstr>Bestandteile der ISOBUS / ISOXML-Aufträge</vt:lpstr>
      <vt:lpstr>ISOXML-Auftragsdaten </vt:lpstr>
      <vt:lpstr>Abgeschlossene Aufträge im Büro auswerten</vt:lpstr>
      <vt:lpstr>Agenda</vt:lpstr>
      <vt:lpstr>Echtzeit-Maschinendatenaustausch</vt:lpstr>
      <vt:lpstr>Agenda</vt:lpstr>
      <vt:lpstr>Zusammenfassung</vt:lpstr>
      <vt:lpstr>Ausblick</vt:lpstr>
      <vt:lpstr>Das Projekt i-Green wird gefördert vom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des Vortrags</dc:title>
  <dc:creator>junker</dc:creator>
  <cp:lastModifiedBy>horstmannj</cp:lastModifiedBy>
  <cp:revision>90</cp:revision>
  <dcterms:created xsi:type="dcterms:W3CDTF">2010-11-18T08:17:10Z</dcterms:created>
  <dcterms:modified xsi:type="dcterms:W3CDTF">2012-03-01T16:50:38Z</dcterms:modified>
</cp:coreProperties>
</file>