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3" r:id="rId2"/>
  </p:sldMasterIdLst>
  <p:notesMasterIdLst>
    <p:notesMasterId r:id="rId32"/>
  </p:notesMasterIdLst>
  <p:handoutMasterIdLst>
    <p:handoutMasterId r:id="rId33"/>
  </p:handoutMasterIdLst>
  <p:sldIdLst>
    <p:sldId id="256" r:id="rId3"/>
    <p:sldId id="417" r:id="rId4"/>
    <p:sldId id="370" r:id="rId5"/>
    <p:sldId id="426" r:id="rId6"/>
    <p:sldId id="427" r:id="rId7"/>
    <p:sldId id="418" r:id="rId8"/>
    <p:sldId id="419" r:id="rId9"/>
    <p:sldId id="429" r:id="rId10"/>
    <p:sldId id="432" r:id="rId11"/>
    <p:sldId id="441" r:id="rId12"/>
    <p:sldId id="420" r:id="rId13"/>
    <p:sldId id="438" r:id="rId14"/>
    <p:sldId id="443" r:id="rId15"/>
    <p:sldId id="421" r:id="rId16"/>
    <p:sldId id="445" r:id="rId17"/>
    <p:sldId id="433" r:id="rId18"/>
    <p:sldId id="444" r:id="rId19"/>
    <p:sldId id="434" r:id="rId20"/>
    <p:sldId id="446" r:id="rId21"/>
    <p:sldId id="447" r:id="rId22"/>
    <p:sldId id="422" r:id="rId23"/>
    <p:sldId id="449" r:id="rId24"/>
    <p:sldId id="431" r:id="rId25"/>
    <p:sldId id="436" r:id="rId26"/>
    <p:sldId id="423" r:id="rId27"/>
    <p:sldId id="424" r:id="rId28"/>
    <p:sldId id="425" r:id="rId29"/>
    <p:sldId id="448" r:id="rId30"/>
    <p:sldId id="344" r:id="rId31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69696"/>
    <a:srgbClr val="006699"/>
    <a:srgbClr val="FF0000"/>
    <a:srgbClr val="6DB128"/>
    <a:srgbClr val="ACADB0"/>
    <a:srgbClr val="53AD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85995" autoAdjust="0"/>
  </p:normalViewPr>
  <p:slideViewPr>
    <p:cSldViewPr>
      <p:cViewPr>
        <p:scale>
          <a:sx n="80" d="100"/>
          <a:sy n="80" d="100"/>
        </p:scale>
        <p:origin x="-107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166" y="-90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EBE5C-6DFA-414E-B988-F5CD78AEFD4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63842F9-6649-4385-A9CF-13665B02A954}">
      <dgm:prSet phldrT="[Text]"/>
      <dgm:spPr/>
      <dgm:t>
        <a:bodyPr/>
        <a:lstStyle/>
        <a:p>
          <a:r>
            <a:rPr lang="de-DE" dirty="0" smtClean="0"/>
            <a:t>Agrartechnik-Hersteller </a:t>
          </a:r>
          <a:endParaRPr lang="de-DE" dirty="0"/>
        </a:p>
      </dgm:t>
    </dgm:pt>
    <dgm:pt modelId="{2BBDAAC9-1029-4776-9E94-8DBB32B9F953}" type="parTrans" cxnId="{1BD43BDD-D606-4887-8A1D-7539AF7F42DC}">
      <dgm:prSet/>
      <dgm:spPr/>
      <dgm:t>
        <a:bodyPr/>
        <a:lstStyle/>
        <a:p>
          <a:endParaRPr lang="de-DE"/>
        </a:p>
      </dgm:t>
    </dgm:pt>
    <dgm:pt modelId="{F03722F6-434A-4AA9-8264-06E82929DFBB}" type="sibTrans" cxnId="{1BD43BDD-D606-4887-8A1D-7539AF7F42DC}">
      <dgm:prSet/>
      <dgm:spPr/>
      <dgm:t>
        <a:bodyPr/>
        <a:lstStyle/>
        <a:p>
          <a:endParaRPr lang="de-DE"/>
        </a:p>
      </dgm:t>
    </dgm:pt>
    <dgm:pt modelId="{BF894B55-38F3-4FCB-AEAF-80A0EA1E0EB0}">
      <dgm:prSet phldrT="[Text]"/>
      <dgm:spPr/>
      <dgm:t>
        <a:bodyPr/>
        <a:lstStyle/>
        <a:p>
          <a:r>
            <a:rPr lang="de-DE" dirty="0" smtClean="0"/>
            <a:t>Forschungs-Einrichtungen</a:t>
          </a:r>
          <a:endParaRPr lang="de-DE" dirty="0"/>
        </a:p>
      </dgm:t>
    </dgm:pt>
    <dgm:pt modelId="{D3D0E720-EB69-4769-85D2-7CD1F07F852F}" type="parTrans" cxnId="{1ABCE8D6-CF6D-41EB-926A-49278AC72517}">
      <dgm:prSet/>
      <dgm:spPr/>
      <dgm:t>
        <a:bodyPr/>
        <a:lstStyle/>
        <a:p>
          <a:endParaRPr lang="de-DE"/>
        </a:p>
      </dgm:t>
    </dgm:pt>
    <dgm:pt modelId="{707F35D3-0362-495C-84AA-B39069E05F2D}" type="sibTrans" cxnId="{1ABCE8D6-CF6D-41EB-926A-49278AC72517}">
      <dgm:prSet/>
      <dgm:spPr/>
      <dgm:t>
        <a:bodyPr/>
        <a:lstStyle/>
        <a:p>
          <a:endParaRPr lang="de-DE"/>
        </a:p>
      </dgm:t>
    </dgm:pt>
    <dgm:pt modelId="{6BF64E7D-B12C-49D5-B794-5C4B2F489236}">
      <dgm:prSet phldrT="[Text]"/>
      <dgm:spPr/>
      <dgm:t>
        <a:bodyPr/>
        <a:lstStyle/>
        <a:p>
          <a:r>
            <a:rPr lang="de-DE" dirty="0" smtClean="0"/>
            <a:t>Beratung und Agrar-Dienstleistung</a:t>
          </a:r>
          <a:endParaRPr lang="de-DE" dirty="0"/>
        </a:p>
      </dgm:t>
    </dgm:pt>
    <dgm:pt modelId="{FE3881AE-3324-42B5-9676-996044C89FD3}" type="parTrans" cxnId="{D4FFFF41-FF61-44A9-B154-A28DD59B2B34}">
      <dgm:prSet/>
      <dgm:spPr/>
      <dgm:t>
        <a:bodyPr/>
        <a:lstStyle/>
        <a:p>
          <a:endParaRPr lang="de-DE"/>
        </a:p>
      </dgm:t>
    </dgm:pt>
    <dgm:pt modelId="{B0FDC5E9-A1AB-472F-A752-BDEDC5ADBFA4}" type="sibTrans" cxnId="{D4FFFF41-FF61-44A9-B154-A28DD59B2B34}">
      <dgm:prSet/>
      <dgm:spPr/>
      <dgm:t>
        <a:bodyPr/>
        <a:lstStyle/>
        <a:p>
          <a:endParaRPr lang="de-DE"/>
        </a:p>
      </dgm:t>
    </dgm:pt>
    <dgm:pt modelId="{D04034A5-B196-42D8-9088-6C0C215FB1C2}" type="pres">
      <dgm:prSet presAssocID="{1CCEBE5C-6DFA-414E-B988-F5CD78AEFD4E}" presName="compositeShape" presStyleCnt="0">
        <dgm:presLayoutVars>
          <dgm:chMax val="7"/>
          <dgm:dir/>
          <dgm:resizeHandles val="exact"/>
        </dgm:presLayoutVars>
      </dgm:prSet>
      <dgm:spPr/>
    </dgm:pt>
    <dgm:pt modelId="{A004BCC4-8CD5-4AEC-B9D4-4F52CC149914}" type="pres">
      <dgm:prSet presAssocID="{C63842F9-6649-4385-A9CF-13665B02A954}" presName="circ1" presStyleLbl="vennNode1" presStyleIdx="0" presStyleCnt="3"/>
      <dgm:spPr/>
      <dgm:t>
        <a:bodyPr/>
        <a:lstStyle/>
        <a:p>
          <a:endParaRPr lang="de-DE"/>
        </a:p>
      </dgm:t>
    </dgm:pt>
    <dgm:pt modelId="{52D46792-43BB-46A1-A302-276A3D188BAE}" type="pres">
      <dgm:prSet presAssocID="{C63842F9-6649-4385-A9CF-13665B02A9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286334-184F-4DCE-A5FD-8ADFAE0A0429}" type="pres">
      <dgm:prSet presAssocID="{BF894B55-38F3-4FCB-AEAF-80A0EA1E0EB0}" presName="circ2" presStyleLbl="vennNode1" presStyleIdx="1" presStyleCnt="3"/>
      <dgm:spPr/>
      <dgm:t>
        <a:bodyPr/>
        <a:lstStyle/>
        <a:p>
          <a:endParaRPr lang="de-DE"/>
        </a:p>
      </dgm:t>
    </dgm:pt>
    <dgm:pt modelId="{8EFE73F5-AA00-425A-A791-6C93D70AF013}" type="pres">
      <dgm:prSet presAssocID="{BF894B55-38F3-4FCB-AEAF-80A0EA1E0E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86CBF5-BA91-4A2E-9192-085581A93415}" type="pres">
      <dgm:prSet presAssocID="{6BF64E7D-B12C-49D5-B794-5C4B2F489236}" presName="circ3" presStyleLbl="vennNode1" presStyleIdx="2" presStyleCnt="3" custLinFactNeighborY="385"/>
      <dgm:spPr/>
      <dgm:t>
        <a:bodyPr/>
        <a:lstStyle/>
        <a:p>
          <a:endParaRPr lang="de-DE"/>
        </a:p>
      </dgm:t>
    </dgm:pt>
    <dgm:pt modelId="{0AA7540A-E91A-41BF-A4C4-71D1456CB7BF}" type="pres">
      <dgm:prSet presAssocID="{6BF64E7D-B12C-49D5-B794-5C4B2F48923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6326ACB-6875-441F-97B6-C4D27F0000E0}" type="presOf" srcId="{6BF64E7D-B12C-49D5-B794-5C4B2F489236}" destId="{3186CBF5-BA91-4A2E-9192-085581A93415}" srcOrd="0" destOrd="0" presId="urn:microsoft.com/office/officeart/2005/8/layout/venn1"/>
    <dgm:cxn modelId="{B39C791C-986A-4A53-B0EC-F4D05F11DCDF}" type="presOf" srcId="{BF894B55-38F3-4FCB-AEAF-80A0EA1E0EB0}" destId="{79286334-184F-4DCE-A5FD-8ADFAE0A0429}" srcOrd="0" destOrd="0" presId="urn:microsoft.com/office/officeart/2005/8/layout/venn1"/>
    <dgm:cxn modelId="{EBDAF9F6-A4CC-4A3C-978D-C7F46B711F32}" type="presOf" srcId="{1CCEBE5C-6DFA-414E-B988-F5CD78AEFD4E}" destId="{D04034A5-B196-42D8-9088-6C0C215FB1C2}" srcOrd="0" destOrd="0" presId="urn:microsoft.com/office/officeart/2005/8/layout/venn1"/>
    <dgm:cxn modelId="{A932DE98-43BD-463B-94F6-433C53DCAD78}" type="presOf" srcId="{C63842F9-6649-4385-A9CF-13665B02A954}" destId="{52D46792-43BB-46A1-A302-276A3D188BAE}" srcOrd="1" destOrd="0" presId="urn:microsoft.com/office/officeart/2005/8/layout/venn1"/>
    <dgm:cxn modelId="{1ABCE8D6-CF6D-41EB-926A-49278AC72517}" srcId="{1CCEBE5C-6DFA-414E-B988-F5CD78AEFD4E}" destId="{BF894B55-38F3-4FCB-AEAF-80A0EA1E0EB0}" srcOrd="1" destOrd="0" parTransId="{D3D0E720-EB69-4769-85D2-7CD1F07F852F}" sibTransId="{707F35D3-0362-495C-84AA-B39069E05F2D}"/>
    <dgm:cxn modelId="{D4FFFF41-FF61-44A9-B154-A28DD59B2B34}" srcId="{1CCEBE5C-6DFA-414E-B988-F5CD78AEFD4E}" destId="{6BF64E7D-B12C-49D5-B794-5C4B2F489236}" srcOrd="2" destOrd="0" parTransId="{FE3881AE-3324-42B5-9676-996044C89FD3}" sibTransId="{B0FDC5E9-A1AB-472F-A752-BDEDC5ADBFA4}"/>
    <dgm:cxn modelId="{3B4833E1-E85C-48AA-8F9E-D1DAC0FD232D}" type="presOf" srcId="{BF894B55-38F3-4FCB-AEAF-80A0EA1E0EB0}" destId="{8EFE73F5-AA00-425A-A791-6C93D70AF013}" srcOrd="1" destOrd="0" presId="urn:microsoft.com/office/officeart/2005/8/layout/venn1"/>
    <dgm:cxn modelId="{0880DBF9-62EC-45F5-AFFE-55C2FBEA9FEE}" type="presOf" srcId="{6BF64E7D-B12C-49D5-B794-5C4B2F489236}" destId="{0AA7540A-E91A-41BF-A4C4-71D1456CB7BF}" srcOrd="1" destOrd="0" presId="urn:microsoft.com/office/officeart/2005/8/layout/venn1"/>
    <dgm:cxn modelId="{8209A929-4EFD-4E63-B7F0-0B4F9970C98E}" type="presOf" srcId="{C63842F9-6649-4385-A9CF-13665B02A954}" destId="{A004BCC4-8CD5-4AEC-B9D4-4F52CC149914}" srcOrd="0" destOrd="0" presId="urn:microsoft.com/office/officeart/2005/8/layout/venn1"/>
    <dgm:cxn modelId="{1BD43BDD-D606-4887-8A1D-7539AF7F42DC}" srcId="{1CCEBE5C-6DFA-414E-B988-F5CD78AEFD4E}" destId="{C63842F9-6649-4385-A9CF-13665B02A954}" srcOrd="0" destOrd="0" parTransId="{2BBDAAC9-1029-4776-9E94-8DBB32B9F953}" sibTransId="{F03722F6-434A-4AA9-8264-06E82929DFBB}"/>
    <dgm:cxn modelId="{FFF10BA4-2A4C-47A0-9608-5B3F933F1520}" type="presParOf" srcId="{D04034A5-B196-42D8-9088-6C0C215FB1C2}" destId="{A004BCC4-8CD5-4AEC-B9D4-4F52CC149914}" srcOrd="0" destOrd="0" presId="urn:microsoft.com/office/officeart/2005/8/layout/venn1"/>
    <dgm:cxn modelId="{1B3486C5-F138-43D1-AA05-C088C19DF497}" type="presParOf" srcId="{D04034A5-B196-42D8-9088-6C0C215FB1C2}" destId="{52D46792-43BB-46A1-A302-276A3D188BAE}" srcOrd="1" destOrd="0" presId="urn:microsoft.com/office/officeart/2005/8/layout/venn1"/>
    <dgm:cxn modelId="{FA21FE2E-8E2B-4BA1-B3D9-37ECEBC6269E}" type="presParOf" srcId="{D04034A5-B196-42D8-9088-6C0C215FB1C2}" destId="{79286334-184F-4DCE-A5FD-8ADFAE0A0429}" srcOrd="2" destOrd="0" presId="urn:microsoft.com/office/officeart/2005/8/layout/venn1"/>
    <dgm:cxn modelId="{EC52AF7C-4926-4032-A414-23132A350EC6}" type="presParOf" srcId="{D04034A5-B196-42D8-9088-6C0C215FB1C2}" destId="{8EFE73F5-AA00-425A-A791-6C93D70AF013}" srcOrd="3" destOrd="0" presId="urn:microsoft.com/office/officeart/2005/8/layout/venn1"/>
    <dgm:cxn modelId="{5B5E5CE0-3049-442E-845F-081816000928}" type="presParOf" srcId="{D04034A5-B196-42D8-9088-6C0C215FB1C2}" destId="{3186CBF5-BA91-4A2E-9192-085581A93415}" srcOrd="4" destOrd="0" presId="urn:microsoft.com/office/officeart/2005/8/layout/venn1"/>
    <dgm:cxn modelId="{BA239B3E-611A-4720-87CC-5357F26A134F}" type="presParOf" srcId="{D04034A5-B196-42D8-9088-6C0C215FB1C2}" destId="{0AA7540A-E91A-41BF-A4C4-71D1456CB7B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4BCC4-8CD5-4AEC-B9D4-4F52CC149914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Agrartechnik-Hersteller </a:t>
          </a:r>
          <a:endParaRPr lang="de-DE" sz="1800" kern="1200" dirty="0"/>
        </a:p>
      </dsp:txBody>
      <dsp:txXfrm>
        <a:off x="2153920" y="477519"/>
        <a:ext cx="1788160" cy="1097280"/>
      </dsp:txXfrm>
    </dsp:sp>
    <dsp:sp modelId="{79286334-184F-4DCE-A5FD-8ADFAE0A0429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Forschungs-Einrichtungen</a:t>
          </a:r>
          <a:endParaRPr lang="de-DE" sz="1800" kern="1200" dirty="0"/>
        </a:p>
      </dsp:txBody>
      <dsp:txXfrm>
        <a:off x="3454400" y="2204720"/>
        <a:ext cx="1463040" cy="1341120"/>
      </dsp:txXfrm>
    </dsp:sp>
    <dsp:sp modelId="{3186CBF5-BA91-4A2E-9192-085581A93415}">
      <dsp:nvSpPr>
        <dsp:cNvPr id="0" name=""/>
        <dsp:cNvSpPr/>
      </dsp:nvSpPr>
      <dsp:spPr>
        <a:xfrm>
          <a:off x="948943" y="1584187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Beratung und Agrar-Dienstleistung</a:t>
          </a:r>
          <a:endParaRPr lang="de-DE" sz="1800" kern="1200" dirty="0"/>
        </a:p>
      </dsp:txBody>
      <dsp:txXfrm>
        <a:off x="1178560" y="2214107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b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fld id="{CAD0FC22-A4AE-454A-A4A4-067B2DDF72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b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fld id="{F1DF7BB8-EDAC-4A5C-BE17-0A91BAFF33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C5DD6-3730-4EC5-AABB-BA7924721CA0}" type="slidenum">
              <a:rPr lang="en-GB"/>
              <a:pPr/>
              <a:t>1</a:t>
            </a:fld>
            <a:endParaRPr lang="en-GB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827088" y="0"/>
            <a:ext cx="8316912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/>
          </a:p>
        </p:txBody>
      </p:sp>
      <p:sp>
        <p:nvSpPr>
          <p:cNvPr id="5" name="Line 27"/>
          <p:cNvSpPr>
            <a:spLocks noChangeShapeType="1"/>
          </p:cNvSpPr>
          <p:nvPr/>
        </p:nvSpPr>
        <p:spPr bwMode="auto">
          <a:xfrm>
            <a:off x="827088" y="6381750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0" y="0"/>
            <a:ext cx="79375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163" y="6437313"/>
            <a:ext cx="1258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7750" y="1152525"/>
            <a:ext cx="7772400" cy="1555750"/>
          </a:xfrm>
        </p:spPr>
        <p:txBody>
          <a:bodyPr anchor="b">
            <a:sp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71650" y="3068638"/>
            <a:ext cx="6400800" cy="1608137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sp>
        <p:nvSpPr>
          <p:cNvPr id="9" name="Rectangle 3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C8041537-66DF-4832-8707-CA026B0E21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65963" y="0"/>
            <a:ext cx="2078037" cy="6381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0"/>
            <a:ext cx="6086475" cy="63817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FA488212-B14C-45D2-B40A-F9EAA6A51F6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0"/>
            <a:ext cx="7200900" cy="6207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088" y="620713"/>
            <a:ext cx="4081462" cy="57610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60950" y="620713"/>
            <a:ext cx="4083050" cy="57610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696AECE1-F40A-43BD-9CFA-9731F1A458F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7143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1000100" y="5357826"/>
            <a:ext cx="4038600" cy="74927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5105400" y="5357826"/>
            <a:ext cx="4038600" cy="74927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7143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1000100" y="5357826"/>
            <a:ext cx="4038600" cy="74927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5105400" y="5357826"/>
            <a:ext cx="4038600" cy="74927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0CAC3913-D9D4-40D1-886B-2752CC53A18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8A552B62-AE54-468D-9E83-AC4CC58A464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3DD04476-359E-4012-9E1B-C3EF4DF78A1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708275"/>
            <a:ext cx="4027487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0" y="2708275"/>
            <a:ext cx="4029075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172286A1-71A4-4CA3-B298-D22C7C0A33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10644889-40F4-4740-A076-625900F8EE7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DB124287-3421-4E35-8CAB-2258102075D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2D0DF9B8-0485-497F-9505-9EFA1C0E3C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8E18EB3B-F4E5-4973-995B-8DF89BAFD8E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DFD24E20-985E-4B4E-BB50-7CA8440F8A2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B431EA68-0441-465B-993B-9F2D180CD6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20864D02-2CFB-40EB-A6CF-F2A571870E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38975" y="0"/>
            <a:ext cx="2070100" cy="4076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0"/>
            <a:ext cx="6059487" cy="40767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44A5C652-4DFA-40FC-BD9E-BE267BC640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F7F727B9-36B2-4195-A15C-00FA69CC816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088" y="620713"/>
            <a:ext cx="4081462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0950" y="620713"/>
            <a:ext cx="408305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8180DF03-3D90-4709-B58E-2811D1460D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C1C39721-CAE7-4384-AF26-BDE9A8DEF3B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A6930B33-DEEB-4018-846C-736E64A463C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7C7DBDED-CF1F-4F97-A5C9-BF5AA832B49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0624C0F7-C517-4C99-8CEC-84C9C093D8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F618444E-7300-4157-BDA3-6E8FBC1EB5C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827088" y="0"/>
            <a:ext cx="8316912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827088" y="620713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827088" y="6381750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79375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0" name="Picture 15" descr="KRONE_LD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77163" y="6437313"/>
            <a:ext cx="1258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0"/>
            <a:ext cx="72009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620713"/>
            <a:ext cx="831691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	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1"/>
            <a:r>
              <a:rPr lang="en-GB" smtClean="0"/>
              <a:t>Dritte Ebene</a:t>
            </a:r>
          </a:p>
          <a:p>
            <a:pPr lvl="1"/>
            <a:r>
              <a:rPr lang="en-GB" smtClean="0"/>
              <a:t>Vierte Ebene</a:t>
            </a:r>
          </a:p>
          <a:p>
            <a:pPr lvl="2"/>
            <a:r>
              <a:rPr lang="en-GB" smtClean="0"/>
              <a:t>Fünfte Ebene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381750"/>
            <a:ext cx="68405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800" b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0"/>
            <a:ext cx="11160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Seite </a:t>
            </a:r>
            <a:fld id="{85094B8E-92DD-4612-B1B3-5C59C4F8618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700" r:id="rId13"/>
    <p:sldLayoutId id="214748370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53AD2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01" name="Rectangle 13"/>
          <p:cNvSpPr>
            <a:spLocks noChangeArrowheads="1"/>
          </p:cNvSpPr>
          <p:nvPr/>
        </p:nvSpPr>
        <p:spPr bwMode="auto">
          <a:xfrm>
            <a:off x="827088" y="0"/>
            <a:ext cx="8316912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/>
          </a:p>
        </p:txBody>
      </p:sp>
      <p:sp>
        <p:nvSpPr>
          <p:cNvPr id="473102" name="Line 14"/>
          <p:cNvSpPr>
            <a:spLocks noChangeShapeType="1"/>
          </p:cNvSpPr>
          <p:nvPr/>
        </p:nvSpPr>
        <p:spPr bwMode="auto">
          <a:xfrm>
            <a:off x="827088" y="620713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73103" name="Line 15"/>
          <p:cNvSpPr>
            <a:spLocks noChangeShapeType="1"/>
          </p:cNvSpPr>
          <p:nvPr/>
        </p:nvSpPr>
        <p:spPr bwMode="auto">
          <a:xfrm>
            <a:off x="827088" y="6381750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73104" name="Rectangle 16"/>
          <p:cNvSpPr>
            <a:spLocks noChangeArrowheads="1"/>
          </p:cNvSpPr>
          <p:nvPr/>
        </p:nvSpPr>
        <p:spPr bwMode="auto">
          <a:xfrm>
            <a:off x="0" y="0"/>
            <a:ext cx="79375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2054" name="Picture 17" descr="KRONE_LD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7163" y="6437313"/>
            <a:ext cx="1258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0"/>
            <a:ext cx="72009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7310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381750"/>
            <a:ext cx="68405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800" b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473108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0"/>
            <a:ext cx="11160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Seite </a:t>
            </a:r>
            <a:fld id="{9643A6B0-C416-4E61-9925-FBCAEBB7313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827088" y="6669088"/>
            <a:ext cx="83169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de-DE" sz="800" b="0">
                <a:solidFill>
                  <a:srgbClr val="969696"/>
                </a:solidFill>
              </a:rPr>
              <a:t>Alle Rechte bei Maschinenfabrik Bernard Krone GmbH, auch für den Fall von Schutzrechtsanmeldungen. Jede Verfügungsbefugnis, wie Kopier- und Weitergaberecht, bei uns.</a:t>
            </a: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708275"/>
            <a:ext cx="82089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Formatvorlage des Untertitelmasters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8.jpeg"/><Relationship Id="rId4" Type="http://schemas.openxmlformats.org/officeDocument/2006/relationships/image" Target="../media/image9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9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101.png"/><Relationship Id="rId10" Type="http://schemas.openxmlformats.org/officeDocument/2006/relationships/image" Target="../media/image25.png"/><Relationship Id="rId4" Type="http://schemas.openxmlformats.org/officeDocument/2006/relationships/image" Target="../media/image100.png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11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4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684213" y="765175"/>
            <a:ext cx="7772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iGreen bei Lohnunternehmern im Praxiseinsatz:</a:t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Forschungsergebnisse mit kommerziellen Produkten verknüpft</a:t>
            </a: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Münster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 smtClean="0">
                <a:latin typeface="+mj-lt"/>
                <a:ea typeface="+mj-ea"/>
                <a:cs typeface="+mj-cs"/>
              </a:rPr>
              <a:t>05. Dezember 2012</a:t>
            </a:r>
            <a:r>
              <a:rPr lang="de-DE" kern="0" dirty="0" smtClean="0">
                <a:latin typeface="+mj-lt"/>
                <a:ea typeface="+mj-ea"/>
                <a:cs typeface="+mj-cs"/>
              </a:rPr>
              <a:t/>
            </a:r>
            <a:br>
              <a:rPr lang="de-DE" kern="0" dirty="0" smtClean="0">
                <a:latin typeface="+mj-lt"/>
                <a:ea typeface="+mj-ea"/>
                <a:cs typeface="+mj-cs"/>
              </a:rPr>
            </a:b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2123729" cy="105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Technik-Beispiel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35" name="Inhaltsplatzhalter 8"/>
          <p:cNvSpPr>
            <a:spLocks noGrp="1"/>
          </p:cNvSpPr>
          <p:nvPr>
            <p:ph sz="half" idx="1"/>
          </p:nvPr>
        </p:nvSpPr>
        <p:spPr>
          <a:xfrm>
            <a:off x="1227212" y="4539183"/>
            <a:ext cx="4081462" cy="648072"/>
          </a:xfrm>
        </p:spPr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6" name="Inhaltsplatzhalter 8"/>
          <p:cNvSpPr txBox="1">
            <a:spLocks/>
          </p:cNvSpPr>
          <p:nvPr/>
        </p:nvSpPr>
        <p:spPr bwMode="auto">
          <a:xfrm>
            <a:off x="1227212" y="4539332"/>
            <a:ext cx="4081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53AD2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7" name="Grafik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724" y="2159670"/>
            <a:ext cx="17557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Grafik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99" y="2159670"/>
            <a:ext cx="15890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Grafik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7387" y="2159670"/>
            <a:ext cx="681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5974" y="2091407"/>
            <a:ext cx="2370138" cy="2232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41" name="Picture 12" descr="C:\Users\horstmannj.KRONE-SP\Desktop\KE\Vorträge\Agritechnica2011\Unterlagen\IMG_19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6137" y="4394870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C:\Users\horstmannj.KRONE-SP\Desktop\KE\Vorträge\Agritechnica2011\Unterlagen\IMG00298-20110617-15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3933056"/>
            <a:ext cx="2359663" cy="177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CCI ISOBUS Terminal, GPS-Empfänger, GSM-Modem</a:t>
            </a:r>
          </a:p>
          <a:p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933056"/>
            <a:ext cx="2448272" cy="17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2555776" y="2276872"/>
            <a:ext cx="6588224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2050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980728"/>
            <a:ext cx="1045121" cy="52124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718318"/>
            <a:ext cx="1067087" cy="5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8" y="2401983"/>
            <a:ext cx="10822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70135"/>
            <a:ext cx="1008113" cy="5215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7" y="3050054"/>
            <a:ext cx="1008112" cy="5040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1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9219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2555776" y="620713"/>
            <a:ext cx="6713984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>Vorstellung Projekt iGreen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Einsatzarten von Datenmanagement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iGreen Ergebnisse und Feldeinsätze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Herausforderungen und Nutzen der Datenverwaltung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Zusammenfassung und Ausblick</a:t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Flächenerfassung und Auftragsplanung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744416" cy="27900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6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Webbasierte Werkzeuge: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Flächenerfassung mit GeoFormularen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Einlesen der Feldkontouren</a:t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Zuordnung von Maschinen und Fahrern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Vorplanung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Digitaler Auftragszettel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ISOXML-Aufträge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für Maschinen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Kundenbestätigung</a:t>
            </a: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Disposition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Feldkontouren als </a:t>
            </a:r>
            <a:r>
              <a:rPr lang="de-DE" sz="1600" dirty="0" err="1" smtClean="0">
                <a:sym typeface="Wingdings" pitchFamily="2" charset="2"/>
              </a:rPr>
              <a:t>Navi</a:t>
            </a:r>
            <a:r>
              <a:rPr lang="de-DE" sz="1600" dirty="0" smtClean="0">
                <a:sym typeface="Wingdings" pitchFamily="2" charset="2"/>
              </a:rPr>
              <a:t>-Ziel,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Kundenstammdaten,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Dokumentationseinheiten</a:t>
            </a:r>
          </a:p>
          <a:p>
            <a:pPr lvl="1">
              <a:buNone/>
            </a:pPr>
            <a:endParaRPr lang="de-DE" sz="12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Vorgehensweise auf der Maschine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6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Die Fahrer-Sicht: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Aufträge mit Feldeinfahrten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Ziel für das </a:t>
            </a:r>
            <a:r>
              <a:rPr lang="de-DE" sz="1600" dirty="0" err="1" smtClean="0">
                <a:sym typeface="Wingdings" pitchFamily="2" charset="2"/>
              </a:rPr>
              <a:t>Navi</a:t>
            </a:r>
            <a:r>
              <a:rPr lang="de-DE" sz="1600" dirty="0" smtClean="0">
                <a:sym typeface="Wingdings" pitchFamily="2" charset="2"/>
              </a:rPr>
              <a:t/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/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Vorlage zur Dokumentation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ISOXML-Auftrag</a:t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ym typeface="Wingdings" pitchFamily="2" charset="2"/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Übersicht über geleistete Arbeit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Erträge, Ernte-Qualität, </a:t>
            </a:r>
            <a:r>
              <a:rPr lang="de-DE" sz="1600" dirty="0" err="1" smtClean="0">
                <a:sym typeface="Wingdings" pitchFamily="2" charset="2"/>
              </a:rPr>
              <a:t>etc</a:t>
            </a:r>
            <a:r>
              <a:rPr lang="de-DE" sz="1600" dirty="0" smtClean="0">
                <a:sym typeface="Wingdings" pitchFamily="2" charset="2"/>
              </a:rPr>
              <a:t>…</a:t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ym typeface="Wingdings" pitchFamily="2" charset="2"/>
            </a:endParaRP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Ansicht des Flottenmanagements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Position und Status der Kollegen</a:t>
            </a:r>
          </a:p>
          <a:p>
            <a:pPr lvl="1">
              <a:buNone/>
            </a:pPr>
            <a:endParaRPr lang="de-DE" sz="12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8" name="Picture 4" descr="C:\Users\horstmannj.KRONE-SP\Desktop\KE\Vorträge\Agritechnica2011\Unterlagen\img_2011_7_20_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4422" y="836712"/>
            <a:ext cx="2299578" cy="17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horstmannj.KRONE-SP\Desktop\KE\Vorträge\Agritechnica2011\Unterlagen\img_2011_7_20_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293" y="2636912"/>
            <a:ext cx="2300706" cy="17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Screenshot\img_2012_8_10_5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4385"/>
            <a:ext cx="2267744" cy="1700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Flottenmanagement - Geräteunabhängig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9" name="Picture 2" descr="C:\Users\horstmannj.KRONE-SP\Desktop\KE\Vorträge\2012-05-15-Agri_im_Feld2012\Bilder\Agri_Flotte\FieldNav_Screensho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95" y="3429000"/>
            <a:ext cx="3360373" cy="252028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8845" t="10326" r="4652" b="7048"/>
          <a:stretch/>
        </p:blipFill>
        <p:spPr bwMode="auto">
          <a:xfrm>
            <a:off x="6142916" y="3429000"/>
            <a:ext cx="30010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628800"/>
            <a:ext cx="1441856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1D2D4"/>
              </a:clrFrom>
              <a:clrTo>
                <a:srgbClr val="D1D2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00928"/>
            <a:ext cx="1542857" cy="108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5" r="6413" b="24617"/>
          <a:stretch/>
        </p:blipFill>
        <p:spPr>
          <a:xfrm>
            <a:off x="4361118" y="1700928"/>
            <a:ext cx="1579034" cy="1080000"/>
          </a:xfrm>
          <a:prstGeom prst="rect">
            <a:avLst/>
          </a:prstGeom>
        </p:spPr>
      </p:pic>
      <p:pic>
        <p:nvPicPr>
          <p:cNvPr id="14" name="Picture 3" descr="C:\Users\grevet\Documents\todo\WB-Tagung\Screenshots\ScreenCapture\SC20120508-08324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664" y="3284984"/>
            <a:ext cx="1645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Ansicht der Fahrzeugpositionen von überall aus: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None/>
            </a:pPr>
            <a:endParaRPr lang="de-DE" sz="12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Feldnavigation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6" name="Picture 2" descr="C:\Users\horstmannj.KRONE-SP\Desktop\KE\Vorträge\2012-05-15-Agri_im_Feld2012\Bilder\Neuer Ordner\img_2012_5_4_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116" y="1124743"/>
            <a:ext cx="2933379" cy="2200034"/>
          </a:xfrm>
          <a:prstGeom prst="rect">
            <a:avLst/>
          </a:prstGeom>
          <a:noFill/>
        </p:spPr>
      </p:pic>
      <p:pic>
        <p:nvPicPr>
          <p:cNvPr id="9" name="Picture 4" descr="C:\Users\horstmannj.KRONE-SP\Desktop\KE\Vorträge\2012-05-15-Agri_im_Feld2012\Bilder\scs20120508\Screenshot\img_2012_5_8_8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3445" y="3573016"/>
            <a:ext cx="297305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Fahrerassistenz: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Sicheres Auffinden der Feldeinfahrt</a:t>
            </a:r>
            <a:r>
              <a:rPr lang="de-DE" sz="1600" dirty="0" smtClean="0">
                <a:sym typeface="Wingdings" pitchFamily="2" charset="2"/>
              </a:rPr>
              <a:t/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Bearbeitung der korrekten Flächen</a:t>
            </a:r>
            <a:r>
              <a:rPr lang="de-DE" sz="1600" dirty="0" smtClean="0">
                <a:sym typeface="Wingdings" pitchFamily="2" charset="2"/>
              </a:rPr>
              <a:t/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Umfahrung von Hindernissen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Brücken, Achslasten,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Gewässerschutz, </a:t>
            </a:r>
            <a:r>
              <a:rPr lang="de-DE" sz="1600" dirty="0" err="1" smtClean="0">
                <a:sym typeface="Wingdings" pitchFamily="2" charset="2"/>
              </a:rPr>
              <a:t>etc</a:t>
            </a:r>
            <a:r>
              <a:rPr lang="de-DE" sz="1600" dirty="0" smtClean="0">
                <a:sym typeface="Wingdings" pitchFamily="2" charset="2"/>
              </a:rPr>
              <a:t>…</a:t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Spezial-Kartenmaterial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Feldwege, Lasten, Lichtprofile</a:t>
            </a:r>
          </a:p>
          <a:p>
            <a:pPr lvl="1">
              <a:buNone/>
            </a:pPr>
            <a:endParaRPr lang="de-DE" sz="12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Dokumentation der Strohbergung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24736"/>
            <a:ext cx="2987824" cy="168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842917"/>
            <a:ext cx="2987824" cy="164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836712"/>
            <a:ext cx="2232976" cy="18341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10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Automatisierte Dokumentation: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Aktueller Status der Maschine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Position, Status, Ballen, </a:t>
            </a:r>
            <a:r>
              <a:rPr lang="de-DE" sz="1600" dirty="0" err="1" smtClean="0">
                <a:sym typeface="Wingdings" pitchFamily="2" charset="2"/>
              </a:rPr>
              <a:t>etc</a:t>
            </a:r>
            <a:r>
              <a:rPr lang="de-DE" sz="1600" dirty="0" smtClean="0">
                <a:sym typeface="Wingdings" pitchFamily="2" charset="2"/>
              </a:rPr>
              <a:t>…</a:t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Ballenliste 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Position, Datum, Uhrzeit,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Gewicht, Feuchte</a:t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Grafische Anzeige der Daten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Erträge, Ernte-Qualität, </a:t>
            </a:r>
            <a:r>
              <a:rPr lang="de-DE" sz="1600" dirty="0" err="1" smtClean="0">
                <a:sym typeface="Wingdings" pitchFamily="2" charset="2"/>
              </a:rPr>
              <a:t>etc</a:t>
            </a:r>
            <a:r>
              <a:rPr lang="de-DE" sz="1600" dirty="0" smtClean="0">
                <a:sym typeface="Wingdings" pitchFamily="2" charset="2"/>
              </a:rPr>
              <a:t>…</a:t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ym typeface="Wingdings" pitchFamily="2" charset="2"/>
            </a:endParaRPr>
          </a:p>
          <a:p>
            <a:pPr lvl="1">
              <a:buNone/>
            </a:pPr>
            <a:endParaRPr lang="de-DE" sz="12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Dokumentation der Erntearbeiten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325181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2952328" cy="278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153565"/>
            <a:ext cx="6624736" cy="208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107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Erntedokumentation mit Feldhäckslern:</a:t>
            </a:r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149080"/>
            <a:ext cx="5796136" cy="115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Handy und Smartphone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7" y="1196752"/>
            <a:ext cx="2627784" cy="1802859"/>
          </a:xfrm>
          <a:prstGeom prst="rect">
            <a:avLst/>
          </a:prstGeom>
        </p:spPr>
      </p:pic>
      <p:pic>
        <p:nvPicPr>
          <p:cNvPr id="9" name="Picture 6" descr="C:\Users\grevet\Documents\todo\WB-Tagung\Screenshots\ScreenCapture\SC20120808-1849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302" y="2996952"/>
            <a:ext cx="19401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grevet\Documents\todo\WB-Tagung\Screenshots\ScreenCapture\SC20120808-1838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542" y="2996952"/>
            <a:ext cx="1940842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grevet\Documents\todo\WB-Tagung\Screenshots\ScreenCapture\SC20120808-15334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062" y="2996952"/>
            <a:ext cx="19408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Das mobile Büro des Lohnunternehmers: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per Smartphone 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Zur Leitmaschine navigieren</a:t>
            </a:r>
          </a:p>
          <a:p>
            <a:pPr lvl="1"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Aufträge planen und disponieren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Aufträge abarbeiten und dokumentieren</a:t>
            </a:r>
            <a:endParaRPr lang="de-DE" sz="12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Suchfunktionen 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14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Einfache Suche und Beantwortung der Fragen: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Dienst zur Suche in gesammelten Daten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Basiert auf Vokabular</a:t>
            </a:r>
          </a:p>
          <a:p>
            <a:pPr lvl="1"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Ähnelt der 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„Google“-Suche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Ort und Zeit</a:t>
            </a:r>
          </a:p>
          <a:p>
            <a:pPr lvl="1"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Inhalte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Strukturen</a:t>
            </a:r>
            <a:endParaRPr lang="de-DE" sz="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15" name="Inhaltsplatzhalter 4" descr="Screen shot 2012-01-31 at 12.44.15.png"/>
          <p:cNvPicPr>
            <a:picLocks noChangeAspect="1"/>
          </p:cNvPicPr>
          <p:nvPr/>
        </p:nvPicPr>
        <p:blipFill>
          <a:blip r:embed="rId3" cstate="print"/>
          <a:srcRect t="-3499" b="-3499"/>
          <a:stretch>
            <a:fillRect/>
          </a:stretch>
        </p:blipFill>
        <p:spPr bwMode="auto">
          <a:xfrm>
            <a:off x="5075238" y="4293096"/>
            <a:ext cx="35639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5"/>
          <p:cNvSpPr>
            <a:spLocks noChangeArrowheads="1"/>
          </p:cNvSpPr>
          <p:nvPr/>
        </p:nvSpPr>
        <p:spPr bwMode="auto">
          <a:xfrm>
            <a:off x="1135063" y="5632212"/>
            <a:ext cx="6461125" cy="67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 err="1" smtClean="0"/>
              <a:t>Kunde</a:t>
            </a:r>
            <a:r>
              <a:rPr lang="en-US" sz="1000" dirty="0" smtClean="0"/>
              <a:t> </a:t>
            </a:r>
            <a:r>
              <a:rPr lang="en-US" sz="1000" dirty="0"/>
              <a:t>Huber </a:t>
            </a:r>
            <a:r>
              <a:rPr lang="en-US" sz="1000" dirty="0" err="1"/>
              <a:t>beschwert</a:t>
            </a:r>
            <a:r>
              <a:rPr lang="en-US" sz="1000" dirty="0"/>
              <a:t> </a:t>
            </a:r>
            <a:r>
              <a:rPr lang="en-US" sz="1000" dirty="0" err="1"/>
              <a:t>sich</a:t>
            </a:r>
            <a:r>
              <a:rPr lang="en-US" sz="1000" dirty="0"/>
              <a:t>, </a:t>
            </a:r>
            <a:r>
              <a:rPr lang="en-US" sz="1000" dirty="0" err="1"/>
              <a:t>dass</a:t>
            </a:r>
            <a:r>
              <a:rPr lang="en-US" sz="1000" dirty="0"/>
              <a:t> </a:t>
            </a:r>
            <a:r>
              <a:rPr lang="en-US" sz="1000" dirty="0" err="1"/>
              <a:t>sein</a:t>
            </a:r>
            <a:r>
              <a:rPr lang="en-US" sz="1000" dirty="0"/>
              <a:t> </a:t>
            </a:r>
            <a:r>
              <a:rPr lang="en-US" sz="1000" dirty="0" err="1"/>
              <a:t>Feld</a:t>
            </a:r>
            <a:r>
              <a:rPr lang="en-US" sz="1000" dirty="0"/>
              <a:t> </a:t>
            </a:r>
            <a:r>
              <a:rPr lang="en-US" sz="1000" dirty="0" err="1"/>
              <a:t>noch</a:t>
            </a:r>
            <a:r>
              <a:rPr lang="en-US" sz="1000" dirty="0"/>
              <a:t> </a:t>
            </a:r>
            <a:r>
              <a:rPr lang="en-US" sz="1000" dirty="0" err="1"/>
              <a:t>nicht</a:t>
            </a:r>
            <a:r>
              <a:rPr lang="en-US" sz="1000" dirty="0"/>
              <a:t> </a:t>
            </a:r>
            <a:r>
              <a:rPr lang="en-US" sz="1000" dirty="0" err="1"/>
              <a:t>gemäht</a:t>
            </a:r>
            <a:r>
              <a:rPr lang="en-US" sz="1000" dirty="0"/>
              <a:t> </a:t>
            </a:r>
            <a:r>
              <a:rPr lang="en-US" sz="1000" dirty="0" err="1"/>
              <a:t>ist</a:t>
            </a:r>
            <a:r>
              <a:rPr lang="en-US" sz="1000" dirty="0"/>
              <a:t>.</a:t>
            </a:r>
          </a:p>
          <a:p>
            <a:pPr algn="l"/>
            <a:r>
              <a:rPr lang="en-US" sz="1000" dirty="0" err="1"/>
              <a:t>Sie</a:t>
            </a:r>
            <a:r>
              <a:rPr lang="en-US" sz="1000" dirty="0"/>
              <a:t> </a:t>
            </a:r>
            <a:r>
              <a:rPr lang="en-US" sz="1000" dirty="0" err="1"/>
              <a:t>haben</a:t>
            </a:r>
            <a:r>
              <a:rPr lang="en-US" sz="1000" dirty="0"/>
              <a:t> </a:t>
            </a:r>
            <a:r>
              <a:rPr lang="en-US" sz="1000" dirty="0" err="1"/>
              <a:t>doch</a:t>
            </a:r>
            <a:r>
              <a:rPr lang="en-US" sz="1000" dirty="0"/>
              <a:t> </a:t>
            </a:r>
            <a:r>
              <a:rPr lang="en-US" sz="1000" dirty="0" err="1"/>
              <a:t>gestern</a:t>
            </a:r>
            <a:r>
              <a:rPr lang="en-US" sz="1000" dirty="0"/>
              <a:t> den </a:t>
            </a:r>
            <a:r>
              <a:rPr lang="en-US" sz="1000" dirty="0" err="1"/>
              <a:t>Fahrer</a:t>
            </a:r>
            <a:r>
              <a:rPr lang="en-US" sz="1000" dirty="0"/>
              <a:t> Becker </a:t>
            </a:r>
            <a:r>
              <a:rPr lang="en-US" sz="1000" dirty="0" err="1"/>
              <a:t>dorthin</a:t>
            </a:r>
            <a:r>
              <a:rPr lang="en-US" sz="1000" dirty="0"/>
              <a:t> </a:t>
            </a:r>
            <a:r>
              <a:rPr lang="en-US" sz="1000" dirty="0" err="1"/>
              <a:t>geschickt</a:t>
            </a:r>
            <a:r>
              <a:rPr lang="en-US" sz="1000" dirty="0"/>
              <a:t>….</a:t>
            </a:r>
          </a:p>
          <a:p>
            <a:pPr algn="l"/>
            <a:endParaRPr lang="de-DE" sz="800" dirty="0"/>
          </a:p>
          <a:p>
            <a:pPr algn="l"/>
            <a:r>
              <a:rPr lang="de-DE" sz="1000" dirty="0"/>
              <a:t>http://igreen.aifb.kit.edu/onlinebox/search?translate=becker+huber</a:t>
            </a:r>
          </a:p>
        </p:txBody>
      </p:sp>
      <p:pic>
        <p:nvPicPr>
          <p:cNvPr id="17" name="Bild 11" descr="Screen shot 2011-04-04 at 13.13.5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830" y="1971163"/>
            <a:ext cx="3239914" cy="1757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Abgerundete rechteckige Legende 17"/>
          <p:cNvSpPr/>
          <p:nvPr/>
        </p:nvSpPr>
        <p:spPr>
          <a:xfrm>
            <a:off x="4659392" y="3996679"/>
            <a:ext cx="1515245" cy="296640"/>
          </a:xfrm>
          <a:prstGeom prst="wedgeRoundRectCallout">
            <a:avLst>
              <a:gd name="adj1" fmla="val -17485"/>
              <a:gd name="adj2" fmla="val -1713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 smtClean="0"/>
              <a:t>Suchbegriff</a:t>
            </a:r>
            <a:endParaRPr lang="en-US" sz="1200" b="1" dirty="0"/>
          </a:p>
        </p:txBody>
      </p:sp>
      <p:sp>
        <p:nvSpPr>
          <p:cNvPr id="19" name="Abgerundete rechteckige Legende 18"/>
          <p:cNvSpPr/>
          <p:nvPr/>
        </p:nvSpPr>
        <p:spPr>
          <a:xfrm>
            <a:off x="6315156" y="4027366"/>
            <a:ext cx="2793348" cy="265953"/>
          </a:xfrm>
          <a:prstGeom prst="wedgeRoundRectCallout">
            <a:avLst>
              <a:gd name="adj1" fmla="val -10335"/>
              <a:gd name="adj2" fmla="val -18804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/>
              <a:t>“</a:t>
            </a:r>
            <a:r>
              <a:rPr lang="en-US" sz="1200" b="1" dirty="0" err="1" smtClean="0"/>
              <a:t>ein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Klick</a:t>
            </a:r>
            <a:r>
              <a:rPr lang="en-US" sz="1200" b="1" dirty="0" smtClean="0"/>
              <a:t>”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2555776" y="980728"/>
            <a:ext cx="6048375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2050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980728"/>
            <a:ext cx="1045121" cy="52124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718318"/>
            <a:ext cx="1067087" cy="5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8" y="2401983"/>
            <a:ext cx="10822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70135"/>
            <a:ext cx="1008113" cy="5215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7" y="3050054"/>
            <a:ext cx="1008112" cy="5040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1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9219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2555776" y="620713"/>
            <a:ext cx="6713984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>Vorstellung Projekt iGreen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Einsatzarten von Datenmanagement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iGreen Ergebnisse und Feldeinsätze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Herausforderungen und Nutzen der Datenverwaltung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Zusammenfassung und Ausblick</a:t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Weitere Projektergebnisse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14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iGreen hat weitere Ergebnisse erzielt: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Maschinen-</a:t>
            </a:r>
            <a:r>
              <a:rPr lang="de-DE" sz="1600" dirty="0" err="1" smtClean="0">
                <a:solidFill>
                  <a:schemeClr val="tx1"/>
                </a:solidFill>
              </a:rPr>
              <a:t>Konnektor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Verbindung von unterschiedlichen Maschinen</a:t>
            </a:r>
            <a:endParaRPr lang="de-DE" sz="1200" dirty="0" smtClean="0"/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Geo-Box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Auslieferung von Karten</a:t>
            </a:r>
            <a:endParaRPr lang="de-DE" sz="1200" dirty="0" smtClean="0"/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ISOXML-</a:t>
            </a:r>
            <a:r>
              <a:rPr lang="de-DE" sz="1600" dirty="0" err="1" smtClean="0">
                <a:solidFill>
                  <a:schemeClr val="tx1"/>
                </a:solidFill>
              </a:rPr>
              <a:t>Humanizer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Analyse Maschinendaten</a:t>
            </a:r>
            <a:endParaRPr lang="de-DE" sz="1200" dirty="0" smtClean="0"/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Abstandsmanager und N-Assistent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Optimierung von Ausbringungen</a:t>
            </a:r>
            <a:endParaRPr lang="de-DE" sz="1200" dirty="0" smtClean="0"/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Spezifikationen, Beschreibungen, …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Vokabular, </a:t>
            </a:r>
            <a:r>
              <a:rPr lang="de-DE" sz="1600" dirty="0" err="1" smtClean="0">
                <a:sym typeface="Wingdings" pitchFamily="2" charset="2"/>
              </a:rPr>
              <a:t>Konnektoren</a:t>
            </a:r>
            <a:r>
              <a:rPr lang="de-DE" sz="1600" dirty="0" smtClean="0">
                <a:sym typeface="Wingdings" pitchFamily="2" charset="2"/>
              </a:rPr>
              <a:t>, </a:t>
            </a:r>
            <a:r>
              <a:rPr lang="de-DE" sz="1600" dirty="0" err="1" smtClean="0">
                <a:sym typeface="Wingdings" pitchFamily="2" charset="2"/>
              </a:rPr>
              <a:t>etc</a:t>
            </a:r>
            <a:r>
              <a:rPr lang="de-DE" sz="1600" dirty="0" smtClean="0">
                <a:sym typeface="Wingdings" pitchFamily="2" charset="2"/>
              </a:rPr>
              <a:t>…</a:t>
            </a:r>
            <a:endParaRPr lang="de-DE" sz="12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11" name="Bild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157192"/>
            <a:ext cx="810238" cy="10801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028" y="3019673"/>
            <a:ext cx="6477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ieren 9"/>
          <p:cNvGrpSpPr>
            <a:grpSpLocks/>
          </p:cNvGrpSpPr>
          <p:nvPr/>
        </p:nvGrpSpPr>
        <p:grpSpPr bwMode="auto">
          <a:xfrm rot="-196820">
            <a:off x="8048740" y="2473573"/>
            <a:ext cx="1039813" cy="727075"/>
            <a:chOff x="4612679" y="1205741"/>
            <a:chExt cx="2674767" cy="2270163"/>
          </a:xfrm>
        </p:grpSpPr>
        <p:sp>
          <p:nvSpPr>
            <p:cNvPr id="20" name="Freihandform 6"/>
            <p:cNvSpPr/>
            <p:nvPr/>
          </p:nvSpPr>
          <p:spPr>
            <a:xfrm>
              <a:off x="5016791" y="1520125"/>
              <a:ext cx="1784537" cy="1645620"/>
            </a:xfrm>
            <a:custGeom>
              <a:avLst/>
              <a:gdLst>
                <a:gd name="connsiteX0" fmla="*/ 181510 w 1784278"/>
                <a:gd name="connsiteY0" fmla="*/ 0 h 1643865"/>
                <a:gd name="connsiteX1" fmla="*/ 1784278 w 1784278"/>
                <a:gd name="connsiteY1" fmla="*/ 304800 h 1643865"/>
                <a:gd name="connsiteX2" fmla="*/ 1609618 w 1784278"/>
                <a:gd name="connsiteY2" fmla="*/ 1643865 h 1643865"/>
                <a:gd name="connsiteX3" fmla="*/ 0 w 1784278"/>
                <a:gd name="connsiteY3" fmla="*/ 1339065 h 1643865"/>
                <a:gd name="connsiteX4" fmla="*/ 181510 w 1784278"/>
                <a:gd name="connsiteY4" fmla="*/ 0 h 164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278" h="1643865">
                  <a:moveTo>
                    <a:pt x="181510" y="0"/>
                  </a:moveTo>
                  <a:lnTo>
                    <a:pt x="1784278" y="304800"/>
                  </a:lnTo>
                  <a:lnTo>
                    <a:pt x="1609618" y="1643865"/>
                  </a:lnTo>
                  <a:lnTo>
                    <a:pt x="0" y="1339065"/>
                  </a:lnTo>
                  <a:lnTo>
                    <a:pt x="1815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1" name="Picture 33" descr="D:\Aktuell\Vorlesungen\SS_11\_Sonstiges\iGreen\Review\monitor2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30935">
              <a:off x="4612679" y="1205741"/>
              <a:ext cx="2674767" cy="227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4" descr="iGreen_MC_tite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5616" y="1268760"/>
            <a:ext cx="15128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4149080"/>
            <a:ext cx="601662" cy="812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24" name="Picture 517" descr="MCj01993460000[1]"/>
          <p:cNvPicPr>
            <a:picLocks noChangeAspect="1" noChangeArrowheads="1"/>
          </p:cNvPicPr>
          <p:nvPr/>
        </p:nvPicPr>
        <p:blipFill>
          <a:blip r:embed="rId8" cstate="print">
            <a:lum bright="34000"/>
            <a:grayscl/>
          </a:blip>
          <a:srcRect/>
          <a:stretch>
            <a:fillRect/>
          </a:stretch>
        </p:blipFill>
        <p:spPr bwMode="auto">
          <a:xfrm>
            <a:off x="4923655" y="3572024"/>
            <a:ext cx="1104951" cy="71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105" y="2636986"/>
            <a:ext cx="1210464" cy="17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5744" y="4580086"/>
            <a:ext cx="936425" cy="17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10"/>
          <p:cNvSpPr>
            <a:spLocks noChangeArrowheads="1"/>
          </p:cNvSpPr>
          <p:nvPr/>
        </p:nvSpPr>
        <p:spPr bwMode="auto">
          <a:xfrm rot="1175723">
            <a:off x="5914630" y="3891782"/>
            <a:ext cx="2038867" cy="798672"/>
          </a:xfrm>
          <a:prstGeom prst="leftRightArrow">
            <a:avLst>
              <a:gd name="adj1" fmla="val 50000"/>
              <a:gd name="adj2" fmla="val 41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800" dirty="0"/>
              <a:t>ISOBUS / ISOXML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2555776" y="2996307"/>
            <a:ext cx="6588224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2050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980728"/>
            <a:ext cx="1045121" cy="52124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718318"/>
            <a:ext cx="1067087" cy="5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8" y="2401983"/>
            <a:ext cx="10822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70135"/>
            <a:ext cx="1008113" cy="5215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7" y="3050054"/>
            <a:ext cx="1008112" cy="5040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1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9219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2555776" y="620713"/>
            <a:ext cx="6713984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>Vorstellung Projekt iGreen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Einsatzarten von Datenmanagement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iGreen Ergebnisse und Feldeinsätze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Herausforderungen und Nutzen der Datenverwaltung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Zusammenfassung und Ausblick</a:t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Vorteile und Mehrwertdienste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Lohnunternehmer erzielen Vorteile: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voroptimierte Arbeitsplanungen</a:t>
            </a:r>
            <a:br>
              <a:rPr lang="de-DE" sz="1600" dirty="0" smtClean="0">
                <a:solidFill>
                  <a:schemeClr val="tx1"/>
                </a:solidFill>
              </a:rPr>
            </a:br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Sicheres Auffinden der zu bearbeitenden Fläche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Automatisierte Dokumentation der Arbeiten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Vereinfachung der Rechnungsstellung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Betriebscontrolling</a:t>
            </a:r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3630" y="1630108"/>
            <a:ext cx="1710370" cy="1080120"/>
          </a:xfrm>
          <a:prstGeom prst="rect">
            <a:avLst/>
          </a:prstGeom>
        </p:spPr>
      </p:pic>
      <p:pic>
        <p:nvPicPr>
          <p:cNvPr id="10" name="Picture 6" descr="\\krone-s2\MBK-KuE\MBK-Elektronik\Produktinformatik\Ertragskartierungen\Screenshots\Karte_Deutschland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585" y="4510428"/>
            <a:ext cx="1685415" cy="100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751809"/>
            <a:ext cx="1368152" cy="102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391769"/>
            <a:ext cx="1444377" cy="1917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2" name="Picture 3" descr="C:\Users\horstmannj.KRONE-SP\Desktop\KE\Vorträge\2012-05-15-Agri_im_Feld2012\Bilder\scs20120508\Screenshot\img_2012_5_8_7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996952"/>
            <a:ext cx="1691680" cy="126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Technikerfahrungen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     Neue Technik, andere Arbeitsweise,</a:t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Erfahrungen aus den Feldeinsätzen:</a:t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GPS: es wird nicht dauerhaft ein GPS-Signal zur Positionsbestimmung benötigt 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b="0" dirty="0" smtClean="0">
                <a:solidFill>
                  <a:schemeClr val="tx1"/>
                </a:solidFill>
              </a:rPr>
              <a:t>Ohne GPS funktioniert allerdings keine Feldnavigation und die Dokumentation besteht lediglich aus Zählern</a:t>
            </a:r>
            <a:br>
              <a:rPr lang="de-DE" sz="1600" b="0" dirty="0" smtClean="0">
                <a:solidFill>
                  <a:schemeClr val="tx1"/>
                </a:solidFill>
              </a:rPr>
            </a:br>
            <a:endParaRPr lang="de-DE" sz="1200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Internet: es wird nicht dauerhaft eine Internetverbindung benötigt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Ohne Internet werden die Daten zwischengespeichert, aber aktuelle Position und Auftragsänderungen kommen nicht / bzw. verzögert an</a:t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Handy: Kartenmaterial via Internet auf das Handy ist 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technisch machbar, in der Praxis oftmals zu langsam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Terminal: Es ist wichtig, dass jede Fläche als einzelner 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Auftrag abgearbeitet wird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Ohne Fahrerbedienung war dies bislang nicht möglich. Zukünftig wird es möglich sein, aber dann liegt die Arbeit im Büro</a:t>
            </a:r>
          </a:p>
          <a:p>
            <a:endParaRPr lang="de-DE" sz="12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Bedienung: Ohne Schulung ist ein Einstieg nicht empfehlenswert</a:t>
            </a:r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348" y="1844824"/>
            <a:ext cx="115965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933056"/>
            <a:ext cx="1043608" cy="11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Prozessänderungen für Lohnunternehmer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Neue Technik, andere Arbeitsweise: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Digitale Feldkontur ist Ausgangspunkt der Arbeit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Wochenplanung, Tagesplanung oder </a:t>
            </a:r>
            <a:r>
              <a:rPr lang="de-DE" sz="1600" smtClean="0">
                <a:solidFill>
                  <a:schemeClr val="tx1"/>
                </a:solidFill>
                <a:sym typeface="Wingdings" pitchFamily="2" charset="2"/>
              </a:rPr>
              <a:t>Kampagneplanungen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sollten für den Maschineneinsatz durchgeführt werden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Fahrer benötigen Einweisung, in der Regel sollte die Dokumentation pro Fläche aktiviert werden, mindestens aber pro Kunde </a:t>
            </a:r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b="1" dirty="0" smtClean="0">
                <a:solidFill>
                  <a:schemeClr val="tx1"/>
                </a:solidFill>
                <a:sym typeface="Wingdings" pitchFamily="2" charset="2"/>
              </a:rPr>
              <a:t>Gesammelte Daten können zeitnah kontrolliert und zur Rechnungsstellung verwendet werden </a:t>
            </a: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05" y="1556792"/>
            <a:ext cx="1320795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693"/>
          <a:stretch/>
        </p:blipFill>
        <p:spPr>
          <a:xfrm>
            <a:off x="7768536" y="4653137"/>
            <a:ext cx="1375464" cy="15841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08920"/>
            <a:ext cx="1259632" cy="79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Verfügbarkeit von Produkten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Wie kommt iGreen auf den Acker: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Jeder Landtechnik-Hersteller ist selbst dafür verantwortlich, dass aus iGreen heraus Produkte entstehen</a:t>
            </a:r>
            <a:br>
              <a:rPr lang="de-DE" sz="1600" dirty="0" smtClean="0">
                <a:solidFill>
                  <a:schemeClr val="tx1"/>
                </a:solidFill>
              </a:rPr>
            </a:br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Aus den Forschungsergebnissen sind bei einigen Herstellern bereits kommerzielle Produkte entstanden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(z.B. Grimme i-Systems, Krone </a:t>
            </a:r>
            <a:r>
              <a:rPr lang="de-DE" sz="1600" b="0" dirty="0" err="1" smtClean="0">
                <a:solidFill>
                  <a:schemeClr val="tx1"/>
                </a:solidFill>
                <a:sym typeface="Wingdings" pitchFamily="2" charset="2"/>
              </a:rPr>
              <a:t>iCan</a:t>
            </a: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 Datenmanagement)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Herstellerunabhängige Auftragsplanung, Flottenmanagement und Disposition sind bei Software-Anbietern verfügbar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(z.B. FarmPilot, </a:t>
            </a:r>
            <a:r>
              <a:rPr lang="de-DE" sz="1600" b="0" dirty="0" err="1" smtClean="0">
                <a:solidFill>
                  <a:schemeClr val="tx1"/>
                </a:solidFill>
                <a:sym typeface="Wingdings" pitchFamily="2" charset="2"/>
              </a:rPr>
              <a:t>DiGIS</a:t>
            </a: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de-DE" sz="1600" b="0" dirty="0" err="1" smtClean="0">
                <a:solidFill>
                  <a:schemeClr val="tx1"/>
                </a:solidFill>
                <a:sym typeface="Wingdings" pitchFamily="2" charset="2"/>
              </a:rPr>
              <a:t>Agrar</a:t>
            </a: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 Office, </a:t>
            </a:r>
            <a:r>
              <a:rPr lang="de-DE" sz="1600" b="0" dirty="0" err="1" smtClean="0">
                <a:solidFill>
                  <a:schemeClr val="tx1"/>
                </a:solidFill>
                <a:sym typeface="Wingdings" pitchFamily="2" charset="2"/>
              </a:rPr>
              <a:t>Betriko</a:t>
            </a: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de-DE" sz="1600" b="0" dirty="0" err="1" smtClean="0">
                <a:solidFill>
                  <a:schemeClr val="tx1"/>
                </a:solidFill>
                <a:sym typeface="Wingdings" pitchFamily="2" charset="2"/>
              </a:rPr>
              <a:t>Agrar</a:t>
            </a:r>
            <a:r>
              <a:rPr lang="de-DE" sz="1600" b="0" smtClean="0">
                <a:solidFill>
                  <a:schemeClr val="tx1"/>
                </a:solidFill>
                <a:sym typeface="Wingdings" pitchFamily="2" charset="2"/>
              </a:rPr>
              <a:t> Office, BM </a:t>
            </a: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Logistik…)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Kompatibilität sollte vorab immer geprüft werden</a:t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(Mindest-Anforderungen ISOBUS / ISOXML,</a:t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Datenhaltung nicht bei Landtechnik-Hersteller,</a:t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>Produkte universell einsetzbar)</a:t>
            </a:r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589240"/>
            <a:ext cx="2756545" cy="74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2555776" y="3716387"/>
            <a:ext cx="6588224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2050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980728"/>
            <a:ext cx="1045121" cy="52124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718318"/>
            <a:ext cx="1067087" cy="5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8" y="2401983"/>
            <a:ext cx="10822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70135"/>
            <a:ext cx="1008113" cy="5215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7" y="3050054"/>
            <a:ext cx="1008112" cy="5040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1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9219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2555776" y="620713"/>
            <a:ext cx="6713984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>Vorstellung Projekt iGreen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Einsatzarten von Datenmanagement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iGreen Ergebnisse und Feldeinsätze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Herausforderungen und Nutzen der Datenverwaltung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Zusammenfassung und Ausblick</a:t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Zusammenfassung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iGreen: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42900" lvl="1" indent="-342900">
              <a:buFontTx/>
              <a:buChar char="-"/>
            </a:pPr>
            <a:r>
              <a:rPr lang="de-DE" sz="1800" b="1" dirty="0" smtClean="0"/>
              <a:t>iGreen hat das Thema Datenmanagement herstellerübergreifend in die Landtechnik gebracht </a:t>
            </a:r>
            <a:br>
              <a:rPr lang="de-DE" sz="1800" b="1" dirty="0" smtClean="0"/>
            </a:br>
            <a:r>
              <a:rPr lang="de-DE" sz="1800" b="1" dirty="0" smtClean="0"/>
              <a:t>und die Anwendung des ISOBUS / ISOXML gefördert</a:t>
            </a:r>
          </a:p>
          <a:p>
            <a:pPr marL="342900" lvl="1" indent="-342900">
              <a:buFontTx/>
              <a:buChar char="-"/>
            </a:pPr>
            <a:r>
              <a:rPr lang="de-DE" sz="1600" dirty="0" smtClean="0"/>
              <a:t>Prozessmodelle und Infrastruktur-Komponenten wurden ausgearbeitet</a:t>
            </a:r>
          </a:p>
          <a:p>
            <a:pPr marL="342900" lvl="1" indent="-342900">
              <a:buFontTx/>
              <a:buChar char="-"/>
            </a:pPr>
            <a:r>
              <a:rPr lang="de-DE" sz="1600" dirty="0" smtClean="0"/>
              <a:t>Exemplarische Dienste (Datenanalyse, Suche, Beratung)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 marL="342900" lvl="1" indent="-342900">
              <a:buFontTx/>
              <a:buChar char="-"/>
            </a:pPr>
            <a:r>
              <a:rPr lang="de-DE" sz="1600" b="1" dirty="0" smtClean="0"/>
              <a:t>Mehrwertdienste lassen sich erreichen durch</a:t>
            </a:r>
          </a:p>
          <a:p>
            <a:pPr marL="342900" lvl="1" indent="-342900">
              <a:buFontTx/>
              <a:buChar char="-"/>
            </a:pPr>
            <a:r>
              <a:rPr lang="de-DE" sz="1600" dirty="0" smtClean="0"/>
              <a:t>Vernetzung der einzelnen Maschinen zum Verbund</a:t>
            </a:r>
          </a:p>
          <a:p>
            <a:pPr marL="342900" lvl="1" indent="-342900">
              <a:buFontTx/>
              <a:buChar char="-"/>
            </a:pPr>
            <a:r>
              <a:rPr lang="de-DE" sz="1600" dirty="0" smtClean="0"/>
              <a:t>Internet auf dem Acker und hochgenaue GPS-Signale sind Standard</a:t>
            </a:r>
          </a:p>
          <a:p>
            <a:pPr marL="342900" lvl="1" indent="-342900">
              <a:buFontTx/>
              <a:buChar char="-"/>
            </a:pPr>
            <a:r>
              <a:rPr lang="de-DE" sz="1600" dirty="0" smtClean="0"/>
              <a:t>Automatisierte vollumfängliche Dokumentation (Cross Compliance)</a:t>
            </a:r>
            <a:br>
              <a:rPr lang="de-DE" sz="1600" dirty="0" smtClean="0"/>
            </a:br>
            <a:endParaRPr lang="de-DE" sz="1600" dirty="0" smtClean="0"/>
          </a:p>
          <a:p>
            <a:pPr marL="342900" lvl="1" indent="-342900">
              <a:buFontTx/>
              <a:buChar char="-"/>
            </a:pPr>
            <a:r>
              <a:rPr lang="de-DE" sz="1600" b="1" dirty="0" smtClean="0"/>
              <a:t>Herstellerunabhängigkeit durch neutrale Infrastruktur </a:t>
            </a:r>
            <a:br>
              <a:rPr lang="de-DE" sz="1600" b="1" dirty="0" smtClean="0"/>
            </a:br>
            <a:r>
              <a:rPr lang="de-DE" sz="1600" b="1" dirty="0" smtClean="0"/>
              <a:t>mit Datenschutz</a:t>
            </a:r>
          </a:p>
          <a:p>
            <a:pPr marL="342900" lvl="1" indent="-342900">
              <a:buFontTx/>
              <a:buChar char="-"/>
            </a:pPr>
            <a:r>
              <a:rPr lang="de-DE" sz="1600" dirty="0" smtClean="0"/>
              <a:t>Prozessoptimierung durch „Denken“ und Arbeiten im Maschinenverbund</a:t>
            </a:r>
          </a:p>
          <a:p>
            <a:pPr marL="342900" lvl="1" indent="-342900">
              <a:buFontTx/>
              <a:buChar char="-"/>
            </a:pPr>
            <a:r>
              <a:rPr lang="de-DE" sz="1600" dirty="0" smtClean="0"/>
              <a:t>Ressourcen- und umweltschonendes Arbeiten </a:t>
            </a:r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609600" cy="73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12331"/>
            <a:ext cx="609600" cy="73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69160"/>
            <a:ext cx="609600" cy="73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Ausblick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iGreen wird bis 30.04.2013 verlängert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42900" lvl="1" indent="-342900">
              <a:buFontTx/>
              <a:buChar char="-"/>
            </a:pPr>
            <a:r>
              <a:rPr lang="de-DE" sz="1800" b="1" dirty="0" smtClean="0"/>
              <a:t>Kommerzialisierung der Infrastruktur und der Projektergebnisse</a:t>
            </a:r>
            <a:br>
              <a:rPr lang="de-DE" sz="1800" b="1" dirty="0" smtClean="0"/>
            </a:br>
            <a:r>
              <a:rPr lang="de-DE" sz="1800" b="1" dirty="0" smtClean="0"/>
              <a:t>(z.B. durch FarmPilot und weitere Softwarehersteller)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 marL="342900" lvl="1" indent="-342900">
              <a:buFontTx/>
              <a:buChar char="-"/>
            </a:pPr>
            <a:r>
              <a:rPr lang="de-DE" sz="1800" b="1" dirty="0" smtClean="0"/>
              <a:t>Weiterführung der iGreen Konzepte in AEF Arbeitsgruppe 9 FMIS (Farm Management Informations-Systeme) 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 marL="342900" lvl="1" indent="-342900">
              <a:buFontTx/>
              <a:buChar char="-"/>
            </a:pPr>
            <a:r>
              <a:rPr lang="de-DE" sz="1800" b="1" dirty="0" smtClean="0"/>
              <a:t>Landtechnik-Hersteller müssen die kommerziellen verfügbaren bzw. zukünftigen Produkte auf die offenen Schnittstellen anpassen</a:t>
            </a:r>
            <a:br>
              <a:rPr lang="de-DE" sz="1800" b="1" dirty="0" smtClean="0"/>
            </a:br>
            <a:endParaRPr lang="de-DE" sz="1800" b="1" dirty="0" smtClean="0"/>
          </a:p>
          <a:p>
            <a:pPr marL="342900" lvl="1" indent="-342900">
              <a:buFontTx/>
              <a:buChar char="-"/>
            </a:pPr>
            <a:r>
              <a:rPr lang="de-DE" sz="1800" b="1" dirty="0" smtClean="0"/>
              <a:t>Diverse Organisationen werden das Thema weiterführen:</a:t>
            </a:r>
            <a:br>
              <a:rPr lang="de-DE" sz="1800" b="1" dirty="0" smtClean="0"/>
            </a:br>
            <a:endParaRPr lang="de-DE" sz="1800" b="1" dirty="0" smtClean="0"/>
          </a:p>
          <a:p>
            <a:pPr marL="342900" lvl="1" indent="-342900">
              <a:buNone/>
            </a:pPr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293" y="5301208"/>
            <a:ext cx="1412875" cy="268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0108" y="5301208"/>
            <a:ext cx="1262212" cy="792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301208"/>
            <a:ext cx="1063221" cy="7200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4683" y="5301208"/>
            <a:ext cx="809786" cy="83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7" y="5792013"/>
            <a:ext cx="33108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792013"/>
            <a:ext cx="432048" cy="8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7" y="5301208"/>
            <a:ext cx="64094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5517231"/>
            <a:ext cx="432048" cy="1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5301208"/>
            <a:ext cx="58342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95852" y="5517232"/>
            <a:ext cx="72462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5792013"/>
            <a:ext cx="216024" cy="2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2123728" y="2204864"/>
            <a:ext cx="6858000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Vielen Dank für die Aufmerksamkeit!</a:t>
            </a:r>
            <a:endParaRPr lang="de-DE" sz="16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1314450" cy="952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8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9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091" y="3861048"/>
            <a:ext cx="1876933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Vorstellung des Projekts iGreen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Projektziele: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 Standortbezogene Dienste</a:t>
            </a:r>
          </a:p>
          <a:p>
            <a:pPr>
              <a:buFontTx/>
              <a:buChar char="-"/>
            </a:pPr>
            <a:r>
              <a:rPr lang="de-DE" sz="2000" dirty="0" smtClean="0">
                <a:solidFill>
                  <a:schemeClr val="tx1"/>
                </a:solidFill>
              </a:rPr>
              <a:t> mobile Entscheidungsunterstützung</a:t>
            </a:r>
            <a:br>
              <a:rPr lang="de-DE" sz="2000" dirty="0" smtClean="0">
                <a:solidFill>
                  <a:schemeClr val="tx1"/>
                </a:solidFill>
              </a:rPr>
            </a:br>
            <a:endParaRPr lang="de-DE" sz="20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DE" sz="1800" dirty="0" smtClean="0"/>
              <a:t>Infrastruktur für Wissensmanagement und mobile Dienste</a:t>
            </a:r>
          </a:p>
          <a:p>
            <a:pPr lvl="1">
              <a:buFont typeface="Arial" pitchFamily="34" charset="0"/>
              <a:buChar char="•"/>
            </a:pPr>
            <a:r>
              <a:rPr lang="de-DE" sz="1800" dirty="0" smtClean="0"/>
              <a:t>Digitale Verknüpfung von Landwirten, Lohnunternehmern </a:t>
            </a:r>
            <a:br>
              <a:rPr lang="de-DE" sz="1800" dirty="0" smtClean="0"/>
            </a:br>
            <a:r>
              <a:rPr lang="de-DE" sz="1800" dirty="0" smtClean="0"/>
              <a:t>und Beratungsdienstleistern</a:t>
            </a:r>
          </a:p>
          <a:p>
            <a:pPr lvl="1">
              <a:buFont typeface="Arial" pitchFamily="34" charset="0"/>
              <a:buChar char="•"/>
            </a:pPr>
            <a:r>
              <a:rPr lang="de-DE" sz="1800" dirty="0" smtClean="0"/>
              <a:t>Landtechnik-Hersteller-übergreifender Datenaustausch</a:t>
            </a:r>
          </a:p>
          <a:p>
            <a:pPr lvl="1">
              <a:buFont typeface="Arial" pitchFamily="34" charset="0"/>
              <a:buChar char="•"/>
            </a:pPr>
            <a:r>
              <a:rPr lang="de-DE" sz="1800" dirty="0" smtClean="0"/>
              <a:t>Fundierte Maschinendatenanalyse</a:t>
            </a:r>
          </a:p>
          <a:p>
            <a:pPr lvl="1">
              <a:buFont typeface="Arial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Generierung von Wissen und Erfahrungen für Folgearbeiten</a:t>
            </a:r>
            <a:r>
              <a:rPr lang="de-DE" sz="1200" dirty="0" smtClean="0">
                <a:solidFill>
                  <a:schemeClr val="tx1"/>
                </a:solidFill>
              </a:rPr>
              <a:t/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  </a:t>
            </a: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1716" y="5301208"/>
            <a:ext cx="1314450" cy="952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301208"/>
            <a:ext cx="2111375" cy="93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Projektpartner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63" name="Inhaltsplatzhalter 8"/>
          <p:cNvSpPr>
            <a:spLocks noGrp="1"/>
          </p:cNvSpPr>
          <p:nvPr>
            <p:ph sz="half" idx="1"/>
          </p:nvPr>
        </p:nvSpPr>
        <p:spPr>
          <a:xfrm>
            <a:off x="827088" y="5013176"/>
            <a:ext cx="4081462" cy="648072"/>
          </a:xfrm>
        </p:spPr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4" name="Inhaltsplatzhalter 8"/>
          <p:cNvSpPr txBox="1">
            <a:spLocks/>
          </p:cNvSpPr>
          <p:nvPr/>
        </p:nvSpPr>
        <p:spPr bwMode="auto">
          <a:xfrm>
            <a:off x="827088" y="5013325"/>
            <a:ext cx="4081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53AD2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5" name="Inhaltsplatzhalter 8"/>
          <p:cNvSpPr txBox="1">
            <a:spLocks/>
          </p:cNvSpPr>
          <p:nvPr/>
        </p:nvSpPr>
        <p:spPr bwMode="auto">
          <a:xfrm>
            <a:off x="827088" y="5013325"/>
            <a:ext cx="4081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53AD2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172" y="1454150"/>
            <a:ext cx="1054100" cy="53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7" name="Diagramm 66"/>
          <p:cNvGraphicFramePr/>
          <p:nvPr/>
        </p:nvGraphicFramePr>
        <p:xfrm>
          <a:off x="1619672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8" name="Gruppieren 35"/>
          <p:cNvGrpSpPr>
            <a:grpSpLocks/>
          </p:cNvGrpSpPr>
          <p:nvPr/>
        </p:nvGrpSpPr>
        <p:grpSpPr bwMode="auto">
          <a:xfrm>
            <a:off x="900113" y="2565400"/>
            <a:ext cx="8243887" cy="3816350"/>
            <a:chOff x="899592" y="2564904"/>
            <a:chExt cx="8244408" cy="3816424"/>
          </a:xfrm>
        </p:grpSpPr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32440" y="5805264"/>
              <a:ext cx="58721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32440" y="5301208"/>
              <a:ext cx="482141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532440" y="4725144"/>
              <a:ext cx="491213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325991" y="4437112"/>
              <a:ext cx="818009" cy="20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660232" y="2636912"/>
              <a:ext cx="593800" cy="61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100392" y="2564904"/>
              <a:ext cx="909836" cy="218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100392" y="2852936"/>
              <a:ext cx="864096" cy="17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00392" y="3068960"/>
              <a:ext cx="774297" cy="19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100392" y="3356992"/>
              <a:ext cx="598803" cy="303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660232" y="3356992"/>
              <a:ext cx="127506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99592" y="5517232"/>
              <a:ext cx="66220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99592" y="5229200"/>
              <a:ext cx="1112734" cy="223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99592" y="2996952"/>
              <a:ext cx="150494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99592" y="3789040"/>
              <a:ext cx="979868" cy="40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6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99592" y="3429000"/>
              <a:ext cx="1166899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99592" y="4293096"/>
              <a:ext cx="1509713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99592" y="4725144"/>
              <a:ext cx="40709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835278" y="4149080"/>
              <a:ext cx="905074" cy="37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876256" y="4581128"/>
              <a:ext cx="952991" cy="31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1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876256" y="4941168"/>
              <a:ext cx="875422" cy="21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2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876256" y="5229200"/>
              <a:ext cx="858509" cy="388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3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6876256" y="5661248"/>
              <a:ext cx="105120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14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195736" y="5996388"/>
              <a:ext cx="648072" cy="312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5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763688" y="5949280"/>
              <a:ext cx="345144" cy="37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6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899592" y="6021288"/>
              <a:ext cx="769429" cy="30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7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8100392" y="3717033"/>
              <a:ext cx="86132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8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7956376" y="4149080"/>
              <a:ext cx="110136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924300" y="4221163"/>
            <a:ext cx="15144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feld 6"/>
          <p:cNvSpPr txBox="1">
            <a:spLocks noChangeArrowheads="1"/>
          </p:cNvSpPr>
          <p:nvPr/>
        </p:nvSpPr>
        <p:spPr bwMode="auto">
          <a:xfrm>
            <a:off x="900113" y="836613"/>
            <a:ext cx="770413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Laufzeit: April 2009 bis Dezember </a:t>
            </a:r>
            <a:r>
              <a:rPr lang="de-DE" sz="2000" dirty="0" smtClean="0"/>
              <a:t>2012     (04-2013)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Förderung durch</a:t>
            </a:r>
          </a:p>
          <a:p>
            <a:endParaRPr lang="de-DE" sz="2000" dirty="0"/>
          </a:p>
          <a:p>
            <a:r>
              <a:rPr lang="de-DE" sz="2000" dirty="0"/>
              <a:t>Federführung: DFKI </a:t>
            </a:r>
            <a:r>
              <a:rPr lang="de-DE" sz="1200" dirty="0"/>
              <a:t>(Deutsches Forschungszentrum für Künstliche Intelligenz GmbH)</a:t>
            </a:r>
          </a:p>
          <a:p>
            <a:endParaRPr lang="de-DE" sz="1200" dirty="0"/>
          </a:p>
          <a:p>
            <a:r>
              <a:rPr lang="de-DE" sz="2000" dirty="0"/>
              <a:t>Projektpartner:</a:t>
            </a:r>
            <a:r>
              <a:rPr lang="de-DE" sz="1200" dirty="0"/>
              <a:t> </a:t>
            </a:r>
          </a:p>
          <a:p>
            <a:endParaRPr lang="de-DE" sz="2000" dirty="0"/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iGreen verbindet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Infrastruktur und Kommunikation:</a:t>
            </a:r>
          </a:p>
          <a:p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6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8549"/>
            <a:ext cx="8784976" cy="477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2555776" y="1628155"/>
            <a:ext cx="6048375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2050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980728"/>
            <a:ext cx="1045121" cy="52124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718318"/>
            <a:ext cx="1067087" cy="5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8" y="2401983"/>
            <a:ext cx="10822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70135"/>
            <a:ext cx="1008113" cy="5215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7" y="3050054"/>
            <a:ext cx="1008112" cy="5040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1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9219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2555776" y="620713"/>
            <a:ext cx="6713984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>Vorstellung Projekt iGreen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Einsatzarten von Datenmanagement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iGreen Ergebnisse und Feldeinsätze</a:t>
            </a:r>
            <a: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2000" b="1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Herausforderungen und Nutzen der Datenverwaltung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Zusammenfassung und Ausblick</a:t>
            </a:r>
            <a:b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Datenmanagement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sp>
        <p:nvSpPr>
          <p:cNvPr id="8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1890464" y="698103"/>
            <a:ext cx="7253536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Einsatzgebiete:</a:t>
            </a: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Kartoffelkette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Bodenbearbeitung, Aussaat,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Pflanzenschutz, Ernte</a:t>
            </a:r>
            <a:br>
              <a:rPr lang="de-DE" sz="1600" dirty="0" smtClean="0">
                <a:sym typeface="Wingdings" pitchFamily="2" charset="2"/>
              </a:rPr>
            </a:br>
            <a:endParaRPr lang="de-DE" sz="16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Erntekette Gras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Mähen, Schwaden,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Häckseln, Laden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 Logistik-Prozesse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Strohbergung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Klärschlamm ausfahren</a:t>
            </a:r>
          </a:p>
          <a:p>
            <a:pPr lvl="1"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Gülle-Ausbringung</a:t>
            </a:r>
          </a:p>
          <a:p>
            <a:endParaRPr lang="de-DE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1600" dirty="0" smtClean="0">
                <a:solidFill>
                  <a:schemeClr val="tx1"/>
                </a:solidFill>
              </a:rPr>
              <a:t>Düngerausbringung</a:t>
            </a:r>
          </a:p>
          <a:p>
            <a:pPr lvl="1">
              <a:buNone/>
            </a:pP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de-DE" sz="1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endParaRPr lang="de-DE" sz="16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de-DE" sz="1600" b="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617130" cy="21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9126" y="4005065"/>
            <a:ext cx="360208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ISOBUS-Datenmanagement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6" name="Rechteck 8"/>
          <p:cNvSpPr>
            <a:spLocks noChangeArrowheads="1"/>
          </p:cNvSpPr>
          <p:nvPr/>
        </p:nvSpPr>
        <p:spPr bwMode="auto">
          <a:xfrm>
            <a:off x="827584" y="1340768"/>
            <a:ext cx="3960316" cy="3095625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Rechteck 9"/>
          <p:cNvSpPr>
            <a:spLocks noChangeArrowheads="1"/>
          </p:cNvSpPr>
          <p:nvPr/>
        </p:nvSpPr>
        <p:spPr bwMode="auto">
          <a:xfrm>
            <a:off x="5076825" y="1340768"/>
            <a:ext cx="4032250" cy="1439863"/>
          </a:xfrm>
          <a:prstGeom prst="rect">
            <a:avLst/>
          </a:prstGeom>
          <a:noFill/>
          <a:ln w="38100" algn="ctr">
            <a:solidFill>
              <a:srgbClr val="FF3300"/>
            </a:solidFill>
            <a:prstDash val="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Rechteck 10"/>
          <p:cNvSpPr>
            <a:spLocks noChangeArrowheads="1"/>
          </p:cNvSpPr>
          <p:nvPr/>
        </p:nvSpPr>
        <p:spPr bwMode="auto">
          <a:xfrm>
            <a:off x="5076825" y="4149056"/>
            <a:ext cx="4032250" cy="1584325"/>
          </a:xfrm>
          <a:prstGeom prst="rect">
            <a:avLst/>
          </a:prstGeom>
          <a:noFill/>
          <a:ln w="38100" algn="ctr">
            <a:solidFill>
              <a:srgbClr val="92D050"/>
            </a:solidFill>
            <a:prstDash val="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Rechteck 11"/>
          <p:cNvSpPr>
            <a:spLocks noChangeArrowheads="1"/>
          </p:cNvSpPr>
          <p:nvPr/>
        </p:nvSpPr>
        <p:spPr bwMode="auto">
          <a:xfrm>
            <a:off x="827584" y="4580856"/>
            <a:ext cx="3960316" cy="1150937"/>
          </a:xfrm>
          <a:prstGeom prst="rect">
            <a:avLst/>
          </a:prstGeom>
          <a:noFill/>
          <a:ln w="38100" algn="ctr">
            <a:solidFill>
              <a:srgbClr val="FFC000"/>
            </a:solidFill>
            <a:prstDash val="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2003425" cy="1081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647700" cy="611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416770"/>
            <a:ext cx="631825" cy="500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4221088"/>
            <a:ext cx="792162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7338" y="4653136"/>
            <a:ext cx="6270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288156" y="4588327"/>
            <a:ext cx="47879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/>
              <a:t>FMIS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Flächenverwaltung / Auftragsplanung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Herstellerübergr. Fahrzeugverwaltung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Buchhaltungsmodul</a:t>
            </a:r>
          </a:p>
        </p:txBody>
      </p:sp>
      <p:sp>
        <p:nvSpPr>
          <p:cNvPr id="17" name="Rechteck 16"/>
          <p:cNvSpPr/>
          <p:nvPr/>
        </p:nvSpPr>
        <p:spPr>
          <a:xfrm>
            <a:off x="4572000" y="4157440"/>
            <a:ext cx="4572000" cy="15758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/>
              <a:t>Anbaugerät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Arbeitsaggregat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ISOBUS Jobrechner zur Bedienung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Datenlieferant ISOBUS: </a:t>
            </a:r>
            <a:br>
              <a:rPr lang="de-DE" sz="1400" b="0" kern="0" dirty="0"/>
            </a:br>
            <a:r>
              <a:rPr lang="de-DE" sz="1400" b="0" kern="0" dirty="0"/>
              <a:t>(Arbeitsstellung, Erntemenge, Erntequalität, uvm…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0" y="44227"/>
            <a:ext cx="8027988" cy="5761037"/>
          </a:xfrm>
          <a:prstGeom prst="rect">
            <a:avLst/>
          </a:prstGeom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b="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/>
              <a:t>Traktor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Energie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Datenlieferant ISOBUS: </a:t>
            </a:r>
            <a:br>
              <a:rPr lang="de-DE" sz="1400" b="0" kern="0" dirty="0"/>
            </a:br>
            <a:r>
              <a:rPr lang="de-DE" sz="1400" b="0" kern="0" dirty="0"/>
              <a:t>(Kraftstoffverbrauch, Hubwerk, </a:t>
            </a:r>
            <a:br>
              <a:rPr lang="de-DE" sz="1400" b="0" kern="0" dirty="0"/>
            </a:br>
            <a:r>
              <a:rPr lang="de-DE" sz="1400" b="0" kern="0" dirty="0"/>
              <a:t>Zapfwellendrehzahl, Geschwindigkeit)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23528" y="44226"/>
            <a:ext cx="8027988" cy="5761038"/>
          </a:xfrm>
          <a:prstGeom prst="rect">
            <a:avLst/>
          </a:prstGeom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600" b="1" u="sng" kern="0" dirty="0">
                <a:latin typeface="+mn-lt"/>
              </a:rPr>
              <a:t>            </a:t>
            </a:r>
            <a:br>
              <a:rPr lang="de-DE" sz="1600" b="1" u="sng" kern="0" dirty="0">
                <a:latin typeface="+mn-lt"/>
              </a:rPr>
            </a:br>
            <a:endParaRPr lang="de-DE" sz="2000" b="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/>
              <a:t>ISOBUS-Terminal </a:t>
            </a:r>
            <a:br>
              <a:rPr lang="de-DE" sz="1800" b="0" kern="0" dirty="0"/>
            </a:br>
            <a:r>
              <a:rPr lang="de-DE" sz="1800" b="0" kern="0" dirty="0"/>
              <a:t>(traktoreigenes Gerät </a:t>
            </a:r>
            <a:r>
              <a:rPr lang="de-DE" sz="1800" b="0" kern="0" dirty="0" smtClean="0"/>
              <a:t>oder</a:t>
            </a:r>
            <a:endParaRPr lang="de-DE" sz="1800" b="0" kern="0" dirty="0"/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Maschinenbedienung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Internetverbindung </a:t>
            </a:r>
            <a:br>
              <a:rPr lang="de-DE" sz="1400" b="0" kern="0" dirty="0"/>
            </a:br>
            <a:r>
              <a:rPr lang="de-DE" sz="1400" b="0" kern="0" dirty="0"/>
              <a:t>(herstellerübergreifendes </a:t>
            </a:r>
            <a:br>
              <a:rPr lang="de-DE" sz="1400" b="0" kern="0" dirty="0"/>
            </a:br>
            <a:r>
              <a:rPr lang="de-DE" sz="1400" b="0" kern="0" dirty="0"/>
              <a:t>Auftrags- und Flottenmanagement)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Feldnavigation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GPS-Positionsempfänger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ISOBUS </a:t>
            </a:r>
            <a:r>
              <a:rPr lang="de-DE" sz="1400" b="0" kern="0" dirty="0" smtClean="0"/>
              <a:t>Taskcontroller</a:t>
            </a:r>
            <a:br>
              <a:rPr lang="de-DE" sz="1400" b="0" kern="0" dirty="0" smtClean="0"/>
            </a:br>
            <a:r>
              <a:rPr lang="de-DE" sz="1400" b="0" kern="0" dirty="0" smtClean="0"/>
              <a:t>(Datenaufzeichnung)</a:t>
            </a:r>
            <a:endParaRPr lang="de-DE" sz="1400" b="0" kern="0" dirty="0"/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ISOBUS Lenksystem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b="0" kern="0" dirty="0"/>
              <a:t>Section Control </a:t>
            </a:r>
            <a:r>
              <a:rPr lang="de-DE" sz="1800" b="0" kern="0" dirty="0">
                <a:latin typeface="+mn-lt"/>
              </a:rPr>
              <a:t/>
            </a:r>
            <a:br>
              <a:rPr lang="de-DE" sz="1800" b="0" kern="0" dirty="0">
                <a:latin typeface="+mn-lt"/>
              </a:rPr>
            </a:br>
            <a:endParaRPr lang="de-DE" sz="1800" b="0" kern="0" dirty="0">
              <a:latin typeface="+mn-lt"/>
            </a:endParaRPr>
          </a:p>
          <a:p>
            <a:pPr marL="1447800" lvl="2" indent="-533400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Ablauf des Datenmanagements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05. </a:t>
            </a:r>
            <a:r>
              <a:rPr lang="en-GB" sz="1400" b="0" dirty="0" err="1" smtClean="0"/>
              <a:t>Dezember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29</a:t>
            </a:r>
          </a:p>
        </p:txBody>
      </p:sp>
      <p:pic>
        <p:nvPicPr>
          <p:cNvPr id="5" name="Picture 2" descr="C:\Users\horstmannj.KRONE-SP\Desktop\iGreen\igree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3" cy="628231"/>
          </a:xfrm>
          <a:prstGeom prst="rect">
            <a:avLst/>
          </a:prstGeom>
          <a:noFill/>
        </p:spPr>
      </p:pic>
      <p:sp>
        <p:nvSpPr>
          <p:cNvPr id="10" name="Wolke 9"/>
          <p:cNvSpPr/>
          <p:nvPr/>
        </p:nvSpPr>
        <p:spPr bwMode="auto">
          <a:xfrm>
            <a:off x="2987253" y="2780259"/>
            <a:ext cx="3313113" cy="1008062"/>
          </a:xfrm>
          <a:prstGeom prst="clou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cs typeface="Arial" charset="0"/>
              </a:rPr>
              <a:t>Infrastruktur</a:t>
            </a:r>
          </a:p>
        </p:txBody>
      </p:sp>
      <p:sp>
        <p:nvSpPr>
          <p:cNvPr id="11" name="Rechteck 10"/>
          <p:cNvSpPr/>
          <p:nvPr/>
        </p:nvSpPr>
        <p:spPr>
          <a:xfrm>
            <a:off x="6371803" y="1053059"/>
            <a:ext cx="2266950" cy="2663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123653" y="3861346"/>
            <a:ext cx="5903913" cy="2447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223541" y="692696"/>
            <a:ext cx="2268537" cy="2663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Flussdiagramm: Daten 13"/>
          <p:cNvSpPr/>
          <p:nvPr/>
        </p:nvSpPr>
        <p:spPr>
          <a:xfrm>
            <a:off x="1187028" y="2061121"/>
            <a:ext cx="1871663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Prozess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Auftrags-vergabe</a:t>
            </a:r>
          </a:p>
        </p:txBody>
      </p:sp>
      <p:sp>
        <p:nvSpPr>
          <p:cNvPr id="15" name="Flussdiagramm: Prozess 14"/>
          <p:cNvSpPr/>
          <p:nvPr/>
        </p:nvSpPr>
        <p:spPr>
          <a:xfrm>
            <a:off x="1402928" y="764134"/>
            <a:ext cx="1512888" cy="72072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Definition der Flächen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(Landwirt)</a:t>
            </a:r>
          </a:p>
        </p:txBody>
      </p:sp>
      <p:cxnSp>
        <p:nvCxnSpPr>
          <p:cNvPr id="16" name="Gerade Verbindung mit Pfeil 15"/>
          <p:cNvCxnSpPr>
            <a:stCxn id="15" idx="2"/>
            <a:endCxn id="14" idx="0"/>
          </p:cNvCxnSpPr>
          <p:nvPr/>
        </p:nvCxnSpPr>
        <p:spPr>
          <a:xfrm rot="16200000" flipH="1">
            <a:off x="1946647" y="1696790"/>
            <a:ext cx="576262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4" idx="5"/>
          </p:cNvCxnSpPr>
          <p:nvPr/>
        </p:nvCxnSpPr>
        <p:spPr>
          <a:xfrm>
            <a:off x="2871366" y="2492921"/>
            <a:ext cx="625475" cy="827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ussdiagramm: Prozess 17"/>
          <p:cNvSpPr/>
          <p:nvPr/>
        </p:nvSpPr>
        <p:spPr>
          <a:xfrm>
            <a:off x="7019503" y="1124496"/>
            <a:ext cx="1512888" cy="719138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Neuer Auftrag für Dienstleister</a:t>
            </a:r>
          </a:p>
        </p:txBody>
      </p:sp>
      <p:sp>
        <p:nvSpPr>
          <p:cNvPr id="19" name="Flussdiagramm: Daten 18"/>
          <p:cNvSpPr/>
          <p:nvPr/>
        </p:nvSpPr>
        <p:spPr>
          <a:xfrm>
            <a:off x="6659141" y="2492921"/>
            <a:ext cx="1873250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Disposition des Auftrags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(Maschine, Fahrer, etc.)</a:t>
            </a:r>
          </a:p>
        </p:txBody>
      </p:sp>
      <p:cxnSp>
        <p:nvCxnSpPr>
          <p:cNvPr id="20" name="Gerade Verbindung mit Pfeil 19"/>
          <p:cNvCxnSpPr>
            <a:endCxn id="18" idx="1"/>
          </p:cNvCxnSpPr>
          <p:nvPr/>
        </p:nvCxnSpPr>
        <p:spPr>
          <a:xfrm rot="5400000" flipH="1" flipV="1">
            <a:off x="5076404" y="835571"/>
            <a:ext cx="1293812" cy="2592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8" idx="2"/>
            <a:endCxn id="19" idx="0"/>
          </p:cNvCxnSpPr>
          <p:nvPr/>
        </p:nvCxnSpPr>
        <p:spPr>
          <a:xfrm rot="16200000" flipH="1">
            <a:off x="7454478" y="2164309"/>
            <a:ext cx="649287" cy="7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2"/>
          </p:cNvCxnSpPr>
          <p:nvPr/>
        </p:nvCxnSpPr>
        <p:spPr>
          <a:xfrm rot="10800000" flipV="1">
            <a:off x="5362153" y="2924721"/>
            <a:ext cx="1484313" cy="3952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ssdiagramm: Prozess 22"/>
          <p:cNvSpPr/>
          <p:nvPr/>
        </p:nvSpPr>
        <p:spPr>
          <a:xfrm>
            <a:off x="2699916" y="4004221"/>
            <a:ext cx="1511300" cy="72072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Neuer Auftrag für Maschine</a:t>
            </a:r>
          </a:p>
        </p:txBody>
      </p:sp>
      <p:cxnSp>
        <p:nvCxnSpPr>
          <p:cNvPr id="24" name="Gerade Verbindung mit Pfeil 23"/>
          <p:cNvCxnSpPr>
            <a:endCxn id="23" idx="0"/>
          </p:cNvCxnSpPr>
          <p:nvPr/>
        </p:nvCxnSpPr>
        <p:spPr>
          <a:xfrm rot="5400000">
            <a:off x="3437310" y="3662115"/>
            <a:ext cx="360362" cy="3238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ussdiagramm: Daten 24"/>
          <p:cNvSpPr/>
          <p:nvPr/>
        </p:nvSpPr>
        <p:spPr>
          <a:xfrm>
            <a:off x="2195191" y="5301209"/>
            <a:ext cx="2016026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Prozess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AuftragsüberMittlung </a:t>
            </a:r>
            <a:r>
              <a:rPr lang="de-DE" sz="1200" dirty="0">
                <a:solidFill>
                  <a:schemeClr val="tx1"/>
                </a:solidFill>
              </a:rPr>
              <a:t>zur Maschine</a:t>
            </a:r>
          </a:p>
        </p:txBody>
      </p:sp>
      <p:cxnSp>
        <p:nvCxnSpPr>
          <p:cNvPr id="26" name="Gerade Verbindung mit Pfeil 25"/>
          <p:cNvCxnSpPr>
            <a:stCxn id="23" idx="2"/>
            <a:endCxn id="25" idx="0"/>
          </p:cNvCxnSpPr>
          <p:nvPr/>
        </p:nvCxnSpPr>
        <p:spPr>
          <a:xfrm rot="5400000">
            <a:off x="3142056" y="4987698"/>
            <a:ext cx="576263" cy="507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ssdiagramm: Prozess 26"/>
          <p:cNvSpPr/>
          <p:nvPr/>
        </p:nvSpPr>
        <p:spPr>
          <a:xfrm>
            <a:off x="6155903" y="5372646"/>
            <a:ext cx="1511300" cy="72072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Abgeschlossener Auftrag</a:t>
            </a:r>
          </a:p>
        </p:txBody>
      </p:sp>
      <p:sp>
        <p:nvSpPr>
          <p:cNvPr id="28" name="Flussdiagramm: Daten 27"/>
          <p:cNvSpPr/>
          <p:nvPr/>
        </p:nvSpPr>
        <p:spPr>
          <a:xfrm>
            <a:off x="5939606" y="4293146"/>
            <a:ext cx="1943497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Prozess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AuftragsüberMittlung </a:t>
            </a:r>
            <a:r>
              <a:rPr lang="de-DE" sz="1200" dirty="0">
                <a:solidFill>
                  <a:schemeClr val="tx1"/>
                </a:solidFill>
              </a:rPr>
              <a:t>zur Infrastruktur</a:t>
            </a:r>
          </a:p>
        </p:txBody>
      </p:sp>
      <p:cxnSp>
        <p:nvCxnSpPr>
          <p:cNvPr id="29" name="Gerade Verbindung mit Pfeil 28"/>
          <p:cNvCxnSpPr>
            <a:stCxn id="25" idx="5"/>
            <a:endCxn id="27" idx="1"/>
          </p:cNvCxnSpPr>
          <p:nvPr/>
        </p:nvCxnSpPr>
        <p:spPr>
          <a:xfrm>
            <a:off x="4009614" y="5733009"/>
            <a:ext cx="2146289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7" idx="0"/>
            <a:endCxn id="28" idx="4"/>
          </p:cNvCxnSpPr>
          <p:nvPr/>
        </p:nvCxnSpPr>
        <p:spPr>
          <a:xfrm rot="16200000" flipV="1">
            <a:off x="6803504" y="5264597"/>
            <a:ext cx="215900" cy="1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28" idx="0"/>
          </p:cNvCxnSpPr>
          <p:nvPr/>
        </p:nvCxnSpPr>
        <p:spPr>
          <a:xfrm rot="16200000" flipV="1">
            <a:off x="5802130" y="2989572"/>
            <a:ext cx="649286" cy="19578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54"/>
          <p:cNvSpPr txBox="1">
            <a:spLocks noChangeArrowheads="1"/>
          </p:cNvSpPr>
          <p:nvPr/>
        </p:nvSpPr>
        <p:spPr bwMode="auto">
          <a:xfrm>
            <a:off x="1402928" y="3027909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/>
              <a:t>1. Landwirt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6299646" y="3356521"/>
            <a:ext cx="2736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500" dirty="0"/>
              <a:t>2. </a:t>
            </a:r>
            <a:r>
              <a:rPr lang="de-DE" sz="1500" dirty="0" smtClean="0"/>
              <a:t>Lohnunternehmer</a:t>
            </a:r>
            <a:endParaRPr lang="de-DE" sz="1500" dirty="0"/>
          </a:p>
        </p:txBody>
      </p:sp>
      <p:sp>
        <p:nvSpPr>
          <p:cNvPr id="34" name="Textfeld 59"/>
          <p:cNvSpPr txBox="1">
            <a:spLocks noChangeArrowheads="1"/>
          </p:cNvSpPr>
          <p:nvPr/>
        </p:nvSpPr>
        <p:spPr bwMode="auto">
          <a:xfrm>
            <a:off x="3707358" y="5877471"/>
            <a:ext cx="273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3. Fahrer / Maschine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trag">
  <a:themeElements>
    <a:clrScheme name="Vortr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3AD2A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D3AC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tra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ortr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3AD2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3D3A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87B37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F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F62A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7C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rone Maschinenfabrik ohne Fenster Überschrift">
  <a:themeElements>
    <a:clrScheme name="1_Krone Maschinenfabrik ohne Fenster Überschrif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3AD2A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D3AC"/>
      </a:accent5>
      <a:accent6>
        <a:srgbClr val="2D2D8A"/>
      </a:accent6>
      <a:hlink>
        <a:srgbClr val="009999"/>
      </a:hlink>
      <a:folHlink>
        <a:srgbClr val="99CC00"/>
      </a:folHlink>
    </a:clrScheme>
    <a:fontScheme name="1_Krone Maschinenfabrik ohne Fenster Überschrif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Krone Maschinenfabrik ohne Fenster Überschri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3AD2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3D3A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87B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F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87B37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F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F62A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7C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Bildschirmpräsentation (4:3)</PresentationFormat>
  <Paragraphs>415</Paragraphs>
  <Slides>29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Vortrag</vt:lpstr>
      <vt:lpstr>1_Krone Maschinenfabrik ohne Fenster Überschrift</vt:lpstr>
      <vt:lpstr>Folie 1</vt:lpstr>
      <vt:lpstr>Agenda</vt:lpstr>
      <vt:lpstr>Vorstellung des Projekts iGreen</vt:lpstr>
      <vt:lpstr>Projektpartner</vt:lpstr>
      <vt:lpstr>iGreen verbindet</vt:lpstr>
      <vt:lpstr>Agenda</vt:lpstr>
      <vt:lpstr>Datenmanagement</vt:lpstr>
      <vt:lpstr>ISOBUS-Datenmanagement</vt:lpstr>
      <vt:lpstr>Ablauf des Datenmanagements</vt:lpstr>
      <vt:lpstr>Technik-Beispiel</vt:lpstr>
      <vt:lpstr>Agenda</vt:lpstr>
      <vt:lpstr>Flächenerfassung und Auftragsplanung</vt:lpstr>
      <vt:lpstr>Vorgehensweise auf der Maschine</vt:lpstr>
      <vt:lpstr>Flottenmanagement - Geräteunabhängig</vt:lpstr>
      <vt:lpstr>Feldnavigation</vt:lpstr>
      <vt:lpstr>Dokumentation der Strohbergung</vt:lpstr>
      <vt:lpstr>Dokumentation der Erntearbeiten</vt:lpstr>
      <vt:lpstr>Handy und Smartphone</vt:lpstr>
      <vt:lpstr>Suchfunktionen </vt:lpstr>
      <vt:lpstr>Weitere Projektergebnisse</vt:lpstr>
      <vt:lpstr>Agenda</vt:lpstr>
      <vt:lpstr>Vorteile und Mehrwertdienste</vt:lpstr>
      <vt:lpstr>Technikerfahrungen</vt:lpstr>
      <vt:lpstr>Prozessänderungen für Lohnunternehmer</vt:lpstr>
      <vt:lpstr>Verfügbarkeit von Produkten</vt:lpstr>
      <vt:lpstr>Agenda</vt:lpstr>
      <vt:lpstr>Zusammenfassung</vt:lpstr>
      <vt:lpstr>Ausblick</vt:lpstr>
      <vt:lpstr> </vt:lpstr>
    </vt:vector>
  </TitlesOfParts>
  <Company>Krone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Autor</dc:creator>
  <cp:lastModifiedBy>horstmannj</cp:lastModifiedBy>
  <cp:revision>1264</cp:revision>
  <dcterms:created xsi:type="dcterms:W3CDTF">2008-04-01T11:05:28Z</dcterms:created>
  <dcterms:modified xsi:type="dcterms:W3CDTF">2012-12-04T21:25:57Z</dcterms:modified>
</cp:coreProperties>
</file>