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6" r:id="rId3"/>
    <p:sldId id="277" r:id="rId4"/>
    <p:sldId id="290" r:id="rId5"/>
    <p:sldId id="278" r:id="rId6"/>
    <p:sldId id="291" r:id="rId7"/>
    <p:sldId id="281" r:id="rId8"/>
    <p:sldId id="286" r:id="rId9"/>
    <p:sldId id="299" r:id="rId10"/>
    <p:sldId id="30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69625" autoAdjust="0"/>
  </p:normalViewPr>
  <p:slideViewPr>
    <p:cSldViewPr snapToGrid="0" snapToObjects="1">
      <p:cViewPr>
        <p:scale>
          <a:sx n="100" d="100"/>
          <a:sy n="100" d="100"/>
        </p:scale>
        <p:origin x="-78" y="19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3216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6FAF5-F2DA-A341-B366-E6DE2F57199A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62707-C75B-A048-B0C0-9A629B3B311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62679-C327-E041-A649-7ED027223F40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FF387-9759-1E45-8D84-0196B3E66583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FF387-9759-1E45-8D84-0196B3E665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mustertitelbild_o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2276477"/>
            <a:ext cx="93249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I_rahmen_neu_ti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3"/>
            <a:ext cx="9144000" cy="6870700"/>
          </a:xfrm>
          <a:prstGeom prst="rect">
            <a:avLst/>
          </a:prstGeom>
          <a:noFill/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96879" y="6475416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800"/>
              <a:t>KIT – University of the State of Baden-Württemberg and</a:t>
            </a:r>
          </a:p>
          <a:p>
            <a:r>
              <a:rPr lang="en-US" sz="800"/>
              <a:t>National Large-scale Research Center of the Helmholtz Association</a:t>
            </a:r>
            <a:endParaRPr lang="de-DE" sz="800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85764" y="3366345"/>
            <a:ext cx="45370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de-DE" sz="1000" dirty="0" smtClean="0">
                <a:solidFill>
                  <a:schemeClr val="bg1"/>
                </a:solidFill>
              </a:rPr>
              <a:t>Institute of</a:t>
            </a:r>
            <a:r>
              <a:rPr lang="de-DE" sz="1000" baseline="0" dirty="0" smtClean="0">
                <a:solidFill>
                  <a:schemeClr val="bg1"/>
                </a:solidFill>
              </a:rPr>
              <a:t> </a:t>
            </a:r>
            <a:r>
              <a:rPr lang="de-DE" sz="1000" baseline="0" dirty="0" err="1" smtClean="0">
                <a:solidFill>
                  <a:schemeClr val="bg1"/>
                </a:solidFill>
              </a:rPr>
              <a:t>Applied</a:t>
            </a:r>
            <a:r>
              <a:rPr lang="de-DE" sz="1000" baseline="0" dirty="0" smtClean="0">
                <a:solidFill>
                  <a:schemeClr val="bg1"/>
                </a:solidFill>
              </a:rPr>
              <a:t> </a:t>
            </a:r>
            <a:r>
              <a:rPr lang="de-DE" sz="1000" baseline="0" dirty="0" err="1" smtClean="0">
                <a:solidFill>
                  <a:schemeClr val="bg1"/>
                </a:solidFill>
              </a:rPr>
              <a:t>Informatics</a:t>
            </a:r>
            <a:r>
              <a:rPr lang="de-DE" sz="1000" baseline="0" dirty="0" smtClean="0">
                <a:solidFill>
                  <a:schemeClr val="bg1"/>
                </a:solidFill>
              </a:rPr>
              <a:t> and Formal </a:t>
            </a:r>
            <a:r>
              <a:rPr lang="de-DE" sz="1000" baseline="0" dirty="0" err="1" smtClean="0">
                <a:solidFill>
                  <a:schemeClr val="bg1"/>
                </a:solidFill>
              </a:rPr>
              <a:t>Description</a:t>
            </a:r>
            <a:r>
              <a:rPr lang="de-DE" sz="1000" baseline="0" dirty="0" smtClean="0">
                <a:solidFill>
                  <a:schemeClr val="bg1"/>
                </a:solidFill>
              </a:rPr>
              <a:t> </a:t>
            </a:r>
            <a:r>
              <a:rPr lang="de-DE" sz="1000" baseline="0" dirty="0" err="1" smtClean="0">
                <a:solidFill>
                  <a:schemeClr val="bg1"/>
                </a:solidFill>
              </a:rPr>
              <a:t>Methods</a:t>
            </a:r>
            <a:r>
              <a:rPr lang="de-DE" sz="1000" baseline="0" dirty="0" smtClean="0">
                <a:solidFill>
                  <a:schemeClr val="bg1"/>
                </a:solidFill>
              </a:rPr>
              <a:t> (AIFB)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318375" y="6497642"/>
            <a:ext cx="1727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9" name="Picture 13" descr="KIT-Logo-rgb_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8"/>
            <a:ext cx="1619251" cy="747713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94" y="1268416"/>
            <a:ext cx="8389937" cy="649287"/>
          </a:xfrm>
        </p:spPr>
        <p:txBody>
          <a:bodyPr/>
          <a:lstStyle>
            <a:lvl1pPr>
              <a:lnSpc>
                <a:spcPct val="90000"/>
              </a:lnSpc>
              <a:defRPr sz="2600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6875" y="2232028"/>
            <a:ext cx="8370888" cy="620713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1800" b="1">
                <a:solidFill>
                  <a:srgbClr val="000000"/>
                </a:solidFill>
              </a:defRPr>
            </a:lvl1pPr>
          </a:lstStyle>
          <a:p>
            <a:r>
              <a:rPr lang="de-DE" smtClean="0"/>
              <a:t>Click to edit Master subtitle style</a:t>
            </a:r>
            <a:endParaRPr lang="de-DE"/>
          </a:p>
        </p:txBody>
      </p:sp>
      <p:pic>
        <p:nvPicPr>
          <p:cNvPr id="12" name="Bild 11" descr="Deutz-Fahr.jpg"/>
          <p:cNvPicPr>
            <a:picLocks noChangeAspect="1"/>
          </p:cNvPicPr>
          <p:nvPr userDrawn="1"/>
        </p:nvPicPr>
        <p:blipFill>
          <a:blip r:embed="rId5"/>
          <a:srcRect t="3807"/>
          <a:stretch>
            <a:fillRect/>
          </a:stretch>
        </p:blipFill>
        <p:spPr>
          <a:xfrm>
            <a:off x="5294843" y="3676652"/>
            <a:ext cx="3725333" cy="2687637"/>
          </a:xfrm>
          <a:prstGeom prst="rect">
            <a:avLst/>
          </a:prstGeom>
        </p:spPr>
      </p:pic>
      <p:pic>
        <p:nvPicPr>
          <p:cNvPr id="13" name="Bild 12" descr="Screen shot 2012-01-31 at 11.16.27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4937" y="3676653"/>
            <a:ext cx="5185304" cy="27788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9" y="333375"/>
            <a:ext cx="2089151" cy="5759450"/>
          </a:xfrm>
        </p:spPr>
        <p:txBody>
          <a:bodyPr vert="eaVert"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31" y="333375"/>
            <a:ext cx="6116639" cy="5759450"/>
          </a:xfrm>
        </p:spPr>
        <p:txBody>
          <a:bodyPr vert="eaVert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4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7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2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Click icon to add picture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II_rahmen_neu_folg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31" y="333377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5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Karlsruhe Institute of Technology (KIT).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0693" y="6454776"/>
            <a:ext cx="307886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/>
            </a:lvl1pPr>
          </a:lstStyle>
          <a:p>
            <a:r>
              <a:rPr lang="en-US" dirty="0" err="1" smtClean="0"/>
              <a:t>iGreen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23558" y="6453190"/>
            <a:ext cx="372515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ct val="50000"/>
              </a:spcBef>
            </a:pPr>
            <a:r>
              <a:rPr lang="de-DE" sz="900" dirty="0" smtClean="0"/>
              <a:t>Institute of </a:t>
            </a:r>
            <a:r>
              <a:rPr lang="de-DE" sz="900" dirty="0" err="1" smtClean="0"/>
              <a:t>Applied</a:t>
            </a:r>
            <a:r>
              <a:rPr lang="de-DE" sz="900" dirty="0" smtClean="0"/>
              <a:t> </a:t>
            </a:r>
            <a:r>
              <a:rPr lang="de-DE" sz="900" dirty="0" err="1" smtClean="0"/>
              <a:t>Informatics</a:t>
            </a:r>
            <a:r>
              <a:rPr lang="de-DE" sz="900" dirty="0" smtClean="0"/>
              <a:t> and Formal </a:t>
            </a:r>
            <a:r>
              <a:rPr lang="de-DE" sz="900" dirty="0" err="1" smtClean="0"/>
              <a:t>Description</a:t>
            </a:r>
            <a:r>
              <a:rPr lang="de-DE" sz="900" dirty="0" smtClean="0"/>
              <a:t> </a:t>
            </a:r>
            <a:r>
              <a:rPr lang="de-DE" sz="900" dirty="0" err="1" smtClean="0"/>
              <a:t>Methods</a:t>
            </a:r>
            <a:r>
              <a:rPr lang="de-DE" sz="900" dirty="0" smtClean="0"/>
              <a:t> (AIFB)</a:t>
            </a:r>
            <a:endParaRPr lang="de-DE" sz="900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31" y="6453188"/>
            <a:ext cx="325439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fld id="{37297DA4-8FB8-7244-8743-5EC1900EA407}" type="slidenum">
              <a:rPr lang="de-DE" sz="900" b="1"/>
              <a:pPr>
                <a:spcBef>
                  <a:spcPct val="50000"/>
                </a:spcBef>
              </a:pPr>
              <a:t>‹Nr.›</a:t>
            </a:fld>
            <a:endParaRPr lang="de-DE" sz="900" b="1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55653" y="6453188"/>
            <a:ext cx="814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de-DE" sz="900" dirty="0" smtClean="0"/>
              <a:t>04.2013</a:t>
            </a:r>
            <a:endParaRPr lang="de-DE" sz="900" dirty="0"/>
          </a:p>
        </p:txBody>
      </p:sp>
      <p:pic>
        <p:nvPicPr>
          <p:cNvPr id="1038" name="Picture 9" descr="KITlogo_4c_frutig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67629" y="341314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6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fb.kit.edu/web/Inproceedings3181" TargetMode="External"/><Relationship Id="rId7" Type="http://schemas.openxmlformats.org/officeDocument/2006/relationships/hyperlink" Target="http://www.aifb.kit.edu/web/Inproceedings3096" TargetMode="External"/><Relationship Id="rId2" Type="http://schemas.openxmlformats.org/officeDocument/2006/relationships/hyperlink" Target="http://www.aifb.kit.edu/web/Inproceedings32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ifb.kit.edu/web/Inproceedings3065" TargetMode="External"/><Relationship Id="rId5" Type="http://schemas.openxmlformats.org/officeDocument/2006/relationships/hyperlink" Target="http://www.aifb.kit.edu/web/Inproceedings3177" TargetMode="External"/><Relationship Id="rId4" Type="http://schemas.openxmlformats.org/officeDocument/2006/relationships/hyperlink" Target="http://www.aifb.kit.edu/web/Inproceedings32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iGreen.42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875" y="2143129"/>
            <a:ext cx="8370888" cy="620713"/>
          </a:xfrm>
        </p:spPr>
        <p:txBody>
          <a:bodyPr/>
          <a:lstStyle/>
          <a:p>
            <a:r>
              <a:rPr lang="en-US" dirty="0" err="1" smtClean="0"/>
              <a:t>Semantische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Onlinebox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Thanh</a:t>
            </a:r>
            <a:r>
              <a:rPr lang="en-US" dirty="0" smtClean="0"/>
              <a:t> Tran, Günter </a:t>
            </a:r>
            <a:r>
              <a:rPr lang="en-US" dirty="0" err="1" smtClean="0"/>
              <a:t>Ladwig</a:t>
            </a:r>
            <a:r>
              <a:rPr lang="en-US" dirty="0" smtClean="0"/>
              <a:t>, Daniel </a:t>
            </a:r>
            <a:r>
              <a:rPr lang="en-US" dirty="0" err="1" smtClean="0"/>
              <a:t>Herzig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Referenzen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000" dirty="0" smtClean="0"/>
              <a:t>Daniel M. Herzig, Duc </a:t>
            </a:r>
            <a:r>
              <a:rPr lang="de-DE" sz="1000" dirty="0" err="1" smtClean="0"/>
              <a:t>Thanh</a:t>
            </a:r>
            <a:r>
              <a:rPr lang="de-DE" sz="1000" dirty="0" smtClean="0"/>
              <a:t> Tran</a:t>
            </a:r>
            <a:br>
              <a:rPr lang="de-DE" sz="1000" dirty="0" smtClean="0"/>
            </a:br>
            <a:r>
              <a:rPr lang="de-DE" sz="1000" b="1" dirty="0" smtClean="0">
                <a:hlinkClick r:id="rId2" tooltip="Inproceedings3250"/>
              </a:rPr>
              <a:t>Heterogeneous Web Data Search Using Relevance-based On The Fly Data Integration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smtClean="0"/>
              <a:t>World </a:t>
            </a:r>
            <a:r>
              <a:rPr lang="de-DE" sz="1000" i="1" dirty="0" err="1" smtClean="0"/>
              <a:t>Wide</a:t>
            </a:r>
            <a:r>
              <a:rPr lang="de-DE" sz="1000" i="1" dirty="0" smtClean="0"/>
              <a:t> Web </a:t>
            </a:r>
            <a:r>
              <a:rPr lang="de-DE" sz="1000" i="1" dirty="0" err="1" smtClean="0"/>
              <a:t>Conference</a:t>
            </a:r>
            <a:r>
              <a:rPr lang="de-DE" sz="1000" i="1" dirty="0" smtClean="0"/>
              <a:t> (WWW2012)</a:t>
            </a:r>
            <a:r>
              <a:rPr lang="de-DE" sz="1000" dirty="0" smtClean="0"/>
              <a:t>, ACM, Lyon, France, April, 2012</a:t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000" dirty="0" smtClean="0"/>
              <a:t>Daniel M. Herzig</a:t>
            </a:r>
            <a:br>
              <a:rPr lang="de-DE" sz="1000" dirty="0" smtClean="0"/>
            </a:br>
            <a:r>
              <a:rPr lang="de-DE" sz="1000" b="1" dirty="0" smtClean="0">
                <a:hlinkClick r:id="rId3" tooltip="Inproceedings3181"/>
              </a:rPr>
              <a:t>Hybrid Search - Ranking for Structured and Unstructured Data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err="1" smtClean="0"/>
              <a:t>Proceedings</a:t>
            </a:r>
            <a:r>
              <a:rPr lang="de-DE" sz="1000" i="1" dirty="0" smtClean="0"/>
              <a:t> of </a:t>
            </a:r>
            <a:r>
              <a:rPr lang="de-DE" sz="1000" i="1" dirty="0" err="1" smtClean="0"/>
              <a:t>the</a:t>
            </a:r>
            <a:r>
              <a:rPr lang="de-DE" sz="1000" i="1" dirty="0" smtClean="0"/>
              <a:t> 8th </a:t>
            </a:r>
            <a:r>
              <a:rPr lang="de-DE" sz="1000" i="1" dirty="0" err="1" smtClean="0"/>
              <a:t>Extended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Semantic</a:t>
            </a:r>
            <a:r>
              <a:rPr lang="de-DE" sz="1000" i="1" dirty="0" smtClean="0"/>
              <a:t> Web </a:t>
            </a:r>
            <a:r>
              <a:rPr lang="de-DE" sz="1000" i="1" dirty="0" err="1" smtClean="0"/>
              <a:t>Conference</a:t>
            </a:r>
            <a:r>
              <a:rPr lang="de-DE" sz="1000" i="1" dirty="0" smtClean="0"/>
              <a:t>, </a:t>
            </a:r>
            <a:r>
              <a:rPr lang="de-DE" sz="1000" i="1" dirty="0" err="1" smtClean="0"/>
              <a:t>PhD</a:t>
            </a:r>
            <a:r>
              <a:rPr lang="de-DE" sz="1000" i="1" dirty="0" smtClean="0"/>
              <a:t> Symposium, (ESWC2011), 2011</a:t>
            </a:r>
            <a:r>
              <a:rPr lang="de-DE" sz="1000" dirty="0" smtClean="0"/>
              <a:t>, Springer, </a:t>
            </a:r>
            <a:r>
              <a:rPr lang="de-DE" sz="1000" dirty="0" err="1" smtClean="0"/>
              <a:t>Iraklio</a:t>
            </a:r>
            <a:r>
              <a:rPr lang="de-DE" sz="1000" dirty="0" smtClean="0"/>
              <a:t>, </a:t>
            </a:r>
            <a:r>
              <a:rPr lang="de-DE" sz="1000" dirty="0" err="1" smtClean="0"/>
              <a:t>Crete</a:t>
            </a:r>
            <a:r>
              <a:rPr lang="de-DE" sz="1000" dirty="0" smtClean="0"/>
              <a:t>, Mai, 2011</a:t>
            </a:r>
          </a:p>
          <a:p>
            <a:endParaRPr lang="de-DE" sz="1000" dirty="0" smtClean="0"/>
          </a:p>
          <a:p>
            <a:r>
              <a:rPr lang="de-DE" sz="1000" dirty="0" smtClean="0"/>
              <a:t>Daniel M. Herzig, Duc </a:t>
            </a:r>
            <a:r>
              <a:rPr lang="de-DE" sz="1000" dirty="0" err="1" smtClean="0"/>
              <a:t>Thanh</a:t>
            </a:r>
            <a:r>
              <a:rPr lang="de-DE" sz="1000" dirty="0" smtClean="0"/>
              <a:t> Tran</a:t>
            </a:r>
            <a:br>
              <a:rPr lang="de-DE" sz="1000" dirty="0" smtClean="0"/>
            </a:br>
            <a:r>
              <a:rPr lang="de-DE" sz="1000" b="1" dirty="0" smtClean="0">
                <a:hlinkClick r:id="rId4" tooltip="Inproceedings3230"/>
              </a:rPr>
              <a:t>One Query to Bind Them All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err="1" smtClean="0"/>
              <a:t>Proceedings</a:t>
            </a:r>
            <a:r>
              <a:rPr lang="de-DE" sz="1000" i="1" dirty="0" smtClean="0"/>
              <a:t> of </a:t>
            </a:r>
            <a:r>
              <a:rPr lang="de-DE" sz="1000" i="1" dirty="0" err="1" smtClean="0"/>
              <a:t>the</a:t>
            </a:r>
            <a:r>
              <a:rPr lang="de-DE" sz="1000" i="1" dirty="0" smtClean="0"/>
              <a:t> Second International Workshop on </a:t>
            </a:r>
            <a:r>
              <a:rPr lang="de-DE" sz="1000" i="1" dirty="0" err="1" smtClean="0"/>
              <a:t>Consuming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Linked</a:t>
            </a:r>
            <a:r>
              <a:rPr lang="de-DE" sz="1000" i="1" dirty="0" smtClean="0"/>
              <a:t> Data (COLD2011),</a:t>
            </a:r>
            <a:r>
              <a:rPr lang="de-DE" sz="1000" dirty="0" smtClean="0"/>
              <a:t>, CEUR Workshop </a:t>
            </a:r>
            <a:r>
              <a:rPr lang="de-DE" sz="1000" dirty="0" err="1" smtClean="0"/>
              <a:t>Proceedings</a:t>
            </a:r>
            <a:r>
              <a:rPr lang="de-DE" sz="1000" dirty="0" smtClean="0"/>
              <a:t> (</a:t>
            </a:r>
            <a:r>
              <a:rPr lang="de-DE" sz="1000" dirty="0" err="1" smtClean="0"/>
              <a:t>CEUR-WS.org</a:t>
            </a:r>
            <a:r>
              <a:rPr lang="de-DE" sz="1000" dirty="0" smtClean="0"/>
              <a:t>), Oktober, 2011</a:t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000" dirty="0" smtClean="0"/>
              <a:t>Roi </a:t>
            </a:r>
            <a:r>
              <a:rPr lang="de-DE" sz="1000" dirty="0" err="1" smtClean="0"/>
              <a:t>Blanco</a:t>
            </a:r>
            <a:r>
              <a:rPr lang="de-DE" sz="1000" dirty="0" smtClean="0"/>
              <a:t>, Harry </a:t>
            </a:r>
            <a:r>
              <a:rPr lang="de-DE" sz="1000" dirty="0" err="1" smtClean="0"/>
              <a:t>Halpin</a:t>
            </a:r>
            <a:r>
              <a:rPr lang="de-DE" sz="1000" dirty="0" smtClean="0"/>
              <a:t>, Daniel M. Herzig, Peter Mika, Jeffrey </a:t>
            </a:r>
            <a:r>
              <a:rPr lang="de-DE" sz="1000" dirty="0" err="1" smtClean="0"/>
              <a:t>Pound</a:t>
            </a:r>
            <a:r>
              <a:rPr lang="de-DE" sz="1000" dirty="0" smtClean="0"/>
              <a:t>, Henry S. Thompson, Duc </a:t>
            </a:r>
            <a:r>
              <a:rPr lang="de-DE" sz="1000" dirty="0" err="1" smtClean="0"/>
              <a:t>Thanh</a:t>
            </a:r>
            <a:r>
              <a:rPr lang="de-DE" sz="1000" dirty="0" smtClean="0"/>
              <a:t> Tran</a:t>
            </a:r>
            <a:br>
              <a:rPr lang="de-DE" sz="1000" dirty="0" smtClean="0"/>
            </a:br>
            <a:r>
              <a:rPr lang="de-DE" sz="1000" b="1" dirty="0" smtClean="0">
                <a:hlinkClick r:id="rId5" tooltip="Inproceedings3177"/>
              </a:rPr>
              <a:t>Repeatable and Reliable Search System Evaluation using Crowdsourcing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err="1" smtClean="0"/>
              <a:t>Proceeding</a:t>
            </a:r>
            <a:r>
              <a:rPr lang="de-DE" sz="1000" i="1" dirty="0" smtClean="0"/>
              <a:t> of </a:t>
            </a:r>
            <a:r>
              <a:rPr lang="de-DE" sz="1000" i="1" dirty="0" err="1" smtClean="0"/>
              <a:t>the</a:t>
            </a:r>
            <a:r>
              <a:rPr lang="de-DE" sz="1000" i="1" dirty="0" smtClean="0"/>
              <a:t> 34rd International ACM SIGIR </a:t>
            </a:r>
            <a:r>
              <a:rPr lang="de-DE" sz="1000" i="1" dirty="0" err="1" smtClean="0"/>
              <a:t>Conference</a:t>
            </a:r>
            <a:r>
              <a:rPr lang="de-DE" sz="1000" i="1" dirty="0" smtClean="0"/>
              <a:t> on Research and </a:t>
            </a:r>
            <a:r>
              <a:rPr lang="de-DE" sz="1000" i="1" dirty="0" err="1" smtClean="0"/>
              <a:t>Development</a:t>
            </a:r>
            <a:r>
              <a:rPr lang="de-DE" sz="1000" i="1" dirty="0" smtClean="0"/>
              <a:t> in Information Retrieval (SIGIR 2011)</a:t>
            </a:r>
            <a:r>
              <a:rPr lang="de-DE" sz="1000" dirty="0" smtClean="0"/>
              <a:t>, ACM, Beijing, PR China, Juli, 2011</a:t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000" dirty="0" smtClean="0"/>
              <a:t>Günter </a:t>
            </a:r>
            <a:r>
              <a:rPr lang="de-DE" sz="1000" dirty="0" err="1" smtClean="0"/>
              <a:t>Ladwig</a:t>
            </a:r>
            <a:r>
              <a:rPr lang="de-DE" sz="1000" dirty="0" smtClean="0"/>
              <a:t>, Duc </a:t>
            </a:r>
            <a:r>
              <a:rPr lang="de-DE" sz="1000" dirty="0" err="1" smtClean="0"/>
              <a:t>Thanh</a:t>
            </a:r>
            <a:r>
              <a:rPr lang="de-DE" sz="1000" dirty="0" smtClean="0"/>
              <a:t> Tran</a:t>
            </a:r>
            <a:br>
              <a:rPr lang="de-DE" sz="1000" dirty="0" smtClean="0"/>
            </a:br>
            <a:r>
              <a:rPr lang="de-DE" sz="1000" b="1" dirty="0" smtClean="0">
                <a:hlinkClick r:id="rId6" tooltip="Inproceedings3065"/>
              </a:rPr>
              <a:t>Combining Keyword Translation with Structured Query Answering for Efficient Keyword Search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err="1" smtClean="0"/>
              <a:t>Proceedings</a:t>
            </a:r>
            <a:r>
              <a:rPr lang="de-DE" sz="1000" i="1" dirty="0" smtClean="0"/>
              <a:t> of </a:t>
            </a:r>
            <a:r>
              <a:rPr lang="de-DE" sz="1000" i="1" dirty="0" err="1" smtClean="0"/>
              <a:t>the</a:t>
            </a:r>
            <a:r>
              <a:rPr lang="de-DE" sz="1000" i="1" dirty="0" smtClean="0"/>
              <a:t> 7th </a:t>
            </a:r>
            <a:r>
              <a:rPr lang="de-DE" sz="1000" i="1" dirty="0" err="1" smtClean="0"/>
              <a:t>Extended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Semantic</a:t>
            </a:r>
            <a:r>
              <a:rPr lang="de-DE" sz="1000" i="1" dirty="0" smtClean="0"/>
              <a:t> Web </a:t>
            </a:r>
            <a:r>
              <a:rPr lang="de-DE" sz="1000" i="1" dirty="0" err="1" smtClean="0"/>
              <a:t>Conference</a:t>
            </a:r>
            <a:r>
              <a:rPr lang="de-DE" sz="1000" i="1" dirty="0" smtClean="0"/>
              <a:t> (ESWC '10)</a:t>
            </a:r>
            <a:r>
              <a:rPr lang="de-DE" sz="1000" dirty="0" smtClean="0"/>
              <a:t>, Springer, Juni, 2010</a:t>
            </a:r>
            <a:br>
              <a:rPr lang="de-DE" sz="1000" dirty="0" smtClean="0"/>
            </a:br>
            <a:endParaRPr lang="de-DE" sz="1000" dirty="0" smtClean="0"/>
          </a:p>
          <a:p>
            <a:r>
              <a:rPr lang="de-DE" sz="1000" dirty="0" smtClean="0"/>
              <a:t>Daniel M. Herzig, </a:t>
            </a:r>
            <a:r>
              <a:rPr lang="de-DE" sz="1000" dirty="0" err="1" smtClean="0"/>
              <a:t>Hristina</a:t>
            </a:r>
            <a:r>
              <a:rPr lang="de-DE" sz="1000" dirty="0" smtClean="0"/>
              <a:t> </a:t>
            </a:r>
            <a:r>
              <a:rPr lang="de-DE" sz="1000" dirty="0" err="1" smtClean="0"/>
              <a:t>Taneva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b="1" dirty="0" smtClean="0">
                <a:hlinkClick r:id="rId7" tooltip="Inproceedings3096"/>
              </a:rPr>
              <a:t>Multilingual Expert Search using Linked Open Data as Interlingual Representation</a:t>
            </a:r>
            <a:r>
              <a:rPr lang="de-DE" sz="1000" dirty="0" smtClean="0"/>
              <a:t/>
            </a:r>
            <a:br>
              <a:rPr lang="de-DE" sz="1000" dirty="0" smtClean="0"/>
            </a:br>
            <a:r>
              <a:rPr lang="de-DE" sz="1000" i="1" dirty="0" err="1" smtClean="0"/>
              <a:t>Working</a:t>
            </a:r>
            <a:r>
              <a:rPr lang="de-DE" sz="1000" i="1" dirty="0" smtClean="0"/>
              <a:t> Notes of </a:t>
            </a:r>
            <a:r>
              <a:rPr lang="de-DE" sz="1000" i="1" dirty="0" err="1" smtClean="0"/>
              <a:t>the</a:t>
            </a:r>
            <a:r>
              <a:rPr lang="de-DE" sz="1000" i="1" dirty="0" smtClean="0"/>
              <a:t> CLEF 2010 Lab </a:t>
            </a:r>
            <a:r>
              <a:rPr lang="de-DE" sz="1000" i="1" dirty="0" err="1" smtClean="0"/>
              <a:t>Sessions</a:t>
            </a:r>
            <a:r>
              <a:rPr lang="de-DE" sz="1000" dirty="0" smtClean="0"/>
              <a:t>, CLEF 2010, </a:t>
            </a:r>
            <a:r>
              <a:rPr lang="de-DE" sz="1000" dirty="0" err="1" smtClean="0"/>
              <a:t>Padova</a:t>
            </a:r>
            <a:r>
              <a:rPr lang="de-DE" sz="1000" dirty="0" smtClean="0"/>
              <a:t>, </a:t>
            </a:r>
            <a:r>
              <a:rPr lang="de-DE" sz="1000" dirty="0" err="1" smtClean="0"/>
              <a:t>Italy</a:t>
            </a:r>
            <a:r>
              <a:rPr lang="de-DE" sz="1000" dirty="0" smtClean="0"/>
              <a:t>, September, </a:t>
            </a:r>
            <a:r>
              <a:rPr lang="de-DE" sz="1000" smtClean="0"/>
              <a:t>2010</a:t>
            </a:r>
            <a:br>
              <a:rPr lang="de-DE" sz="1000" smtClean="0"/>
            </a:b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</a:t>
            </a:r>
            <a:r>
              <a:rPr lang="en-US" dirty="0" smtClean="0"/>
              <a:t> 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Onlinebox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Stichwortsuche</a:t>
            </a:r>
            <a:endParaRPr lang="en-US" dirty="0" smtClean="0"/>
          </a:p>
          <a:p>
            <a:pPr lvl="1"/>
            <a:r>
              <a:rPr lang="en-US" dirty="0" err="1" smtClean="0"/>
              <a:t>Bekanntes</a:t>
            </a:r>
            <a:r>
              <a:rPr lang="en-US" dirty="0" smtClean="0"/>
              <a:t> </a:t>
            </a:r>
            <a:r>
              <a:rPr lang="en-US" dirty="0" err="1" smtClean="0"/>
              <a:t>Suchparadigma</a:t>
            </a:r>
            <a:endParaRPr lang="en-US" dirty="0" smtClean="0"/>
          </a:p>
          <a:p>
            <a:pPr lvl="1"/>
            <a:r>
              <a:rPr lang="en-US" dirty="0" err="1" smtClean="0"/>
              <a:t>Einfach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bedienen</a:t>
            </a:r>
            <a:endParaRPr lang="en-US" dirty="0" smtClean="0"/>
          </a:p>
          <a:p>
            <a:pPr lvl="1"/>
            <a:r>
              <a:rPr lang="en-US" dirty="0" err="1" smtClean="0"/>
              <a:t>Liefert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Datenartefakte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r>
              <a:rPr lang="en-US" dirty="0" smtClean="0"/>
              <a:t>, die die </a:t>
            </a:r>
            <a:r>
              <a:rPr lang="en-US" dirty="0" err="1" smtClean="0"/>
              <a:t>Stichwörter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Semantische</a:t>
            </a:r>
            <a:r>
              <a:rPr lang="en-US" dirty="0" smtClean="0"/>
              <a:t> Interpretation</a:t>
            </a:r>
          </a:p>
          <a:p>
            <a:pPr lvl="1"/>
            <a:r>
              <a:rPr lang="en-US" dirty="0" smtClean="0"/>
              <a:t>Interpretation of keywords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Facettierte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endParaRPr lang="en-US" dirty="0" smtClean="0"/>
          </a:p>
          <a:p>
            <a:pPr lvl="1"/>
            <a:r>
              <a:rPr lang="en-US" dirty="0" err="1" smtClean="0"/>
              <a:t>Verfeinerung</a:t>
            </a:r>
            <a:r>
              <a:rPr lang="en-US" dirty="0" smtClean="0"/>
              <a:t> und </a:t>
            </a:r>
            <a:r>
              <a:rPr lang="en-US" dirty="0" err="1" smtClean="0"/>
              <a:t>Erweiterung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endParaRPr lang="en-US" dirty="0" smtClean="0"/>
          </a:p>
          <a:p>
            <a:pPr lvl="1"/>
            <a:r>
              <a:rPr lang="en-US" dirty="0" smtClean="0"/>
              <a:t>Exploration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Stichwortsuche</a:t>
            </a:r>
            <a:endParaRPr lang="en-US" dirty="0"/>
          </a:p>
        </p:txBody>
      </p:sp>
      <p:pic>
        <p:nvPicPr>
          <p:cNvPr id="5" name="Inhaltsplatzhalter 4" descr="Screen shot 2012-01-31 at 11.20.49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829" b="-4829"/>
          <a:stretch>
            <a:fillRect/>
          </a:stretch>
        </p:blipFill>
        <p:spPr>
          <a:xfrm>
            <a:off x="-2051297" y="895352"/>
            <a:ext cx="11004800" cy="6445250"/>
          </a:xfrm>
        </p:spPr>
      </p:pic>
      <p:sp>
        <p:nvSpPr>
          <p:cNvPr id="4" name="Abgerundete rechteckige Legende 3"/>
          <p:cNvSpPr/>
          <p:nvPr/>
        </p:nvSpPr>
        <p:spPr>
          <a:xfrm>
            <a:off x="2693989" y="1638300"/>
            <a:ext cx="2276475" cy="609600"/>
          </a:xfrm>
          <a:prstGeom prst="wedgeRoundRectCallout">
            <a:avLst>
              <a:gd name="adj1" fmla="val 75123"/>
              <a:gd name="adj2" fmla="val -651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Eingabe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Stichworte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588000" y="1282700"/>
            <a:ext cx="171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bucket</a:t>
            </a:r>
            <a:endParaRPr lang="en-US" sz="1200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985831" y="5803900"/>
            <a:ext cx="2276475" cy="609600"/>
          </a:xfrm>
          <a:prstGeom prst="wedgeRoundRectCallout">
            <a:avLst>
              <a:gd name="adj1" fmla="val 42208"/>
              <a:gd name="adj2" fmla="val -9429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Ergebnisse</a:t>
            </a:r>
            <a:endParaRPr lang="en-US" dirty="0"/>
          </a:p>
        </p:txBody>
      </p:sp>
      <p:sp>
        <p:nvSpPr>
          <p:cNvPr id="8" name="Abgerundete rechteckige Legende 7"/>
          <p:cNvSpPr/>
          <p:nvPr/>
        </p:nvSpPr>
        <p:spPr>
          <a:xfrm>
            <a:off x="236531" y="2819400"/>
            <a:ext cx="1744669" cy="901700"/>
          </a:xfrm>
          <a:prstGeom prst="wedgeRoundRectCallout">
            <a:avLst>
              <a:gd name="adj1" fmla="val 82072"/>
              <a:gd name="adj2" fmla="val 22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Aktuelle</a:t>
            </a:r>
            <a:r>
              <a:rPr lang="en-US" dirty="0" smtClean="0"/>
              <a:t> </a:t>
            </a:r>
            <a:r>
              <a:rPr lang="en-US" dirty="0" err="1" smtClean="0"/>
              <a:t>Suchanfrage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 </a:t>
            </a:r>
            <a:r>
              <a:rPr lang="en-US" dirty="0" err="1" smtClean="0"/>
              <a:t>Stichwortsuche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Bekanntes</a:t>
            </a:r>
            <a:r>
              <a:rPr lang="en-US" dirty="0" smtClean="0"/>
              <a:t> und </a:t>
            </a:r>
            <a:r>
              <a:rPr lang="en-US" dirty="0" err="1" smtClean="0"/>
              <a:t>weit</a:t>
            </a:r>
            <a:r>
              <a:rPr lang="en-US" dirty="0" smtClean="0"/>
              <a:t> </a:t>
            </a:r>
            <a:r>
              <a:rPr lang="en-US" dirty="0" err="1" smtClean="0"/>
              <a:t>verbreitetes</a:t>
            </a:r>
            <a:r>
              <a:rPr lang="en-US" dirty="0" smtClean="0"/>
              <a:t> </a:t>
            </a:r>
            <a:r>
              <a:rPr lang="en-US" dirty="0" err="1" smtClean="0"/>
              <a:t>Suchparadigma</a:t>
            </a:r>
            <a:endParaRPr lang="en-US" dirty="0" smtClean="0"/>
          </a:p>
          <a:p>
            <a:r>
              <a:rPr lang="en-US" dirty="0" err="1" smtClean="0"/>
              <a:t>Leicht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bedienen</a:t>
            </a:r>
            <a:endParaRPr lang="en-US" dirty="0" smtClean="0"/>
          </a:p>
          <a:p>
            <a:r>
              <a:rPr lang="en-US" dirty="0" err="1" smtClean="0"/>
              <a:t>Hilfreich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Dokumentensuche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Semantische</a:t>
            </a:r>
            <a:r>
              <a:rPr lang="en-US" dirty="0" smtClean="0"/>
              <a:t> Interpretation</a:t>
            </a:r>
          </a:p>
        </p:txBody>
      </p:sp>
      <p:pic>
        <p:nvPicPr>
          <p:cNvPr id="5" name="Inhaltsplatzhalter 4" descr="Screen shot 2012-01-31 at 11.23.19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562" b="-3562"/>
          <a:stretch>
            <a:fillRect/>
          </a:stretch>
        </p:blipFill>
        <p:spPr>
          <a:xfrm>
            <a:off x="-1447798" y="757094"/>
            <a:ext cx="10452100" cy="6121547"/>
          </a:xfrm>
        </p:spPr>
      </p:pic>
      <p:sp>
        <p:nvSpPr>
          <p:cNvPr id="4" name="Abgerundete rechteckige Legende 3"/>
          <p:cNvSpPr/>
          <p:nvPr/>
        </p:nvSpPr>
        <p:spPr>
          <a:xfrm>
            <a:off x="236531" y="2819400"/>
            <a:ext cx="1909769" cy="901700"/>
          </a:xfrm>
          <a:prstGeom prst="wedgeRoundRectCallout">
            <a:avLst>
              <a:gd name="adj1" fmla="val 82072"/>
              <a:gd name="adj2" fmla="val 221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Interpretationen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Suchanfrage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5715000" y="1054100"/>
            <a:ext cx="171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bucket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Zusammenfassung</a:t>
            </a:r>
            <a:r>
              <a:rPr lang="en-US" dirty="0" smtClean="0"/>
              <a:t> </a:t>
            </a:r>
            <a:r>
              <a:rPr lang="en-US" dirty="0" err="1" smtClean="0"/>
              <a:t>Semantische</a:t>
            </a:r>
            <a:r>
              <a:rPr lang="en-US" dirty="0" smtClean="0"/>
              <a:t> Interpretation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Sehr</a:t>
            </a:r>
            <a:r>
              <a:rPr lang="en-US" dirty="0" smtClean="0"/>
              <a:t> </a:t>
            </a:r>
            <a:r>
              <a:rPr lang="en-US" dirty="0" err="1" smtClean="0"/>
              <a:t>mächtiges</a:t>
            </a:r>
            <a:r>
              <a:rPr lang="en-US" dirty="0" smtClean="0"/>
              <a:t> </a:t>
            </a:r>
            <a:r>
              <a:rPr lang="en-US" dirty="0" err="1" smtClean="0"/>
              <a:t>Suchparadigma</a:t>
            </a:r>
            <a:endParaRPr lang="en-US" dirty="0" smtClean="0"/>
          </a:p>
          <a:p>
            <a:r>
              <a:rPr lang="en-US" dirty="0" err="1" smtClean="0"/>
              <a:t>Zugrundeliegende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Interpretation </a:t>
            </a:r>
            <a:r>
              <a:rPr lang="en-US" dirty="0" err="1" smtClean="0"/>
              <a:t>herangezogen</a:t>
            </a:r>
            <a:r>
              <a:rPr lang="en-US" dirty="0" smtClean="0"/>
              <a:t>, </a:t>
            </a:r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manuelle</a:t>
            </a:r>
            <a:r>
              <a:rPr lang="en-US" dirty="0" smtClean="0"/>
              <a:t> </a:t>
            </a:r>
            <a:r>
              <a:rPr lang="en-US" dirty="0" err="1" smtClean="0"/>
              <a:t>Spezifikationen</a:t>
            </a:r>
            <a:r>
              <a:rPr lang="en-US" dirty="0" smtClean="0"/>
              <a:t> </a:t>
            </a:r>
            <a:r>
              <a:rPr lang="en-US" dirty="0" err="1" smtClean="0"/>
              <a:t>nötig</a:t>
            </a:r>
            <a:endParaRPr lang="en-US" dirty="0" smtClean="0"/>
          </a:p>
          <a:p>
            <a:r>
              <a:rPr lang="en-US" dirty="0" err="1" smtClean="0"/>
              <a:t>Leicht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bedienen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Facettierte</a:t>
            </a:r>
            <a:r>
              <a:rPr lang="en-US" dirty="0" smtClean="0"/>
              <a:t> </a:t>
            </a:r>
            <a:r>
              <a:rPr lang="en-US" dirty="0" err="1" smtClean="0"/>
              <a:t>Suche</a:t>
            </a:r>
            <a:endParaRPr lang="en-US" dirty="0" smtClean="0"/>
          </a:p>
        </p:txBody>
      </p:sp>
      <p:pic>
        <p:nvPicPr>
          <p:cNvPr id="5" name="Inhaltsplatzhalter 4" descr="Screen shot 2012-01-31 at 11.57.21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811" b="-4811"/>
          <a:stretch>
            <a:fillRect/>
          </a:stretch>
        </p:blipFill>
        <p:spPr>
          <a:xfrm>
            <a:off x="-633413" y="742951"/>
            <a:ext cx="9713913" cy="5689208"/>
          </a:xfrm>
        </p:spPr>
      </p:pic>
      <p:sp>
        <p:nvSpPr>
          <p:cNvPr id="4" name="Textfeld 3"/>
          <p:cNvSpPr txBox="1"/>
          <p:nvPr/>
        </p:nvSpPr>
        <p:spPr>
          <a:xfrm>
            <a:off x="6057900" y="1031101"/>
            <a:ext cx="171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bucket</a:t>
            </a:r>
            <a:endParaRPr lang="en-US" sz="1200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390531" y="4432300"/>
            <a:ext cx="2162169" cy="1473200"/>
          </a:xfrm>
          <a:prstGeom prst="wedgeRoundRectCallout">
            <a:avLst>
              <a:gd name="adj1" fmla="val -2383"/>
              <a:gd name="adj2" fmla="val -10341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Facetten</a:t>
            </a:r>
            <a:r>
              <a:rPr lang="en-US" dirty="0" smtClean="0"/>
              <a:t>, um das </a:t>
            </a:r>
            <a:r>
              <a:rPr lang="en-US" dirty="0" err="1" smtClean="0"/>
              <a:t>Suchergebnis</a:t>
            </a:r>
            <a:r>
              <a:rPr lang="en-US" dirty="0" smtClean="0"/>
              <a:t> </a:t>
            </a:r>
            <a:r>
              <a:rPr lang="en-US" dirty="0" err="1" smtClean="0"/>
              <a:t>einzuschränken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pic>
        <p:nvPicPr>
          <p:cNvPr id="5" name="Inhaltsplatzhalter 4" descr="Screen shot 2012-01-31 at 12.44.15.png"/>
          <p:cNvPicPr>
            <a:picLocks noGrp="1" noChangeAspect="1"/>
          </p:cNvPicPr>
          <p:nvPr>
            <p:ph idx="1"/>
          </p:nvPr>
        </p:nvPicPr>
        <p:blipFill>
          <a:blip r:embed="rId3"/>
          <a:srcRect t="-3499" b="-3499"/>
          <a:stretch>
            <a:fillRect/>
          </a:stretch>
        </p:blipFill>
        <p:spPr>
          <a:xfrm>
            <a:off x="165100" y="857252"/>
            <a:ext cx="8874315" cy="5197475"/>
          </a:xfrm>
        </p:spPr>
      </p:pic>
      <p:sp>
        <p:nvSpPr>
          <p:cNvPr id="6" name="Abgerundete rechteckige Legende 5"/>
          <p:cNvSpPr/>
          <p:nvPr/>
        </p:nvSpPr>
        <p:spPr>
          <a:xfrm>
            <a:off x="4059252" y="2946400"/>
            <a:ext cx="2162169" cy="1066800"/>
          </a:xfrm>
          <a:prstGeom prst="wedgeRoundRectCallout">
            <a:avLst>
              <a:gd name="adj1" fmla="val 60466"/>
              <a:gd name="adj2" fmla="val -6084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Alle</a:t>
            </a:r>
            <a:r>
              <a:rPr lang="en-US" dirty="0" smtClean="0"/>
              <a:t> Buckets und </a:t>
            </a:r>
            <a:r>
              <a:rPr lang="en-US" dirty="0" err="1" smtClean="0"/>
              <a:t>Prozesse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DataChunk</a:t>
            </a:r>
            <a:endParaRPr lang="en-US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6500821" y="4454527"/>
            <a:ext cx="2162169" cy="1066800"/>
          </a:xfrm>
          <a:prstGeom prst="wedgeRoundRectCallout">
            <a:avLst>
              <a:gd name="adj1" fmla="val -80504"/>
              <a:gd name="adj2" fmla="val 105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Details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allen</a:t>
            </a:r>
            <a:r>
              <a:rPr lang="en-US" dirty="0" smtClean="0"/>
              <a:t> </a:t>
            </a:r>
            <a:r>
              <a:rPr lang="en-US" dirty="0" err="1" smtClean="0"/>
              <a:t>Arbeitsprozessen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Anwendungsbeispiele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Telefonnummern</a:t>
            </a:r>
            <a:r>
              <a:rPr lang="en-US" dirty="0" smtClean="0"/>
              <a:t>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Fahrer</a:t>
            </a:r>
            <a:r>
              <a:rPr lang="en-US" dirty="0" smtClean="0"/>
              <a:t>, die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bestimmten</a:t>
            </a:r>
            <a:r>
              <a:rPr lang="en-US" dirty="0" smtClean="0"/>
              <a:t> </a:t>
            </a:r>
            <a:r>
              <a:rPr lang="en-US" dirty="0" err="1" smtClean="0"/>
              <a:t>Landwirt</a:t>
            </a:r>
            <a:r>
              <a:rPr lang="en-US" dirty="0" smtClean="0"/>
              <a:t> </a:t>
            </a:r>
            <a:r>
              <a:rPr lang="en-US" dirty="0" err="1" smtClean="0"/>
              <a:t>unterwegs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Suche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Fahrern</a:t>
            </a:r>
            <a:r>
              <a:rPr lang="en-US" dirty="0" smtClean="0"/>
              <a:t>, die </a:t>
            </a:r>
            <a:r>
              <a:rPr lang="en-US" dirty="0" err="1" smtClean="0"/>
              <a:t>gerade</a:t>
            </a:r>
            <a:r>
              <a:rPr lang="en-US" dirty="0" smtClean="0"/>
              <a:t> auf </a:t>
            </a: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dirty="0" err="1" smtClean="0"/>
              <a:t>bestimmten</a:t>
            </a:r>
            <a:r>
              <a:rPr lang="en-US" dirty="0" smtClean="0"/>
              <a:t> </a:t>
            </a:r>
            <a:r>
              <a:rPr lang="en-US" dirty="0" err="1" smtClean="0"/>
              <a:t>Schlag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.</a:t>
            </a:r>
          </a:p>
          <a:p>
            <a:r>
              <a:rPr lang="de-DE" dirty="0" smtClean="0"/>
              <a:t>Suche nach Kennzahlen (Spritverbrauch, Erntemenge, Zeitdauer, etc.) für bestimmte Aufträge oder summiert über mehrere Aufträge</a:t>
            </a:r>
          </a:p>
          <a:p>
            <a:endParaRPr lang="de-DE" dirty="0" smtClean="0"/>
          </a:p>
          <a:p>
            <a:r>
              <a:rPr lang="de-DE" dirty="0" smtClean="0"/>
              <a:t>Allgemein: Suche nach Entitäten, Zusammenhängen zwischen Entitäten und Attributwerten von Entitäten mittels einfacher Schlüsselwörter.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KIT_master_ppt2003_en.pot</Template>
  <TotalTime>0</TotalTime>
  <Words>198</Words>
  <Application>Microsoft Office PowerPoint</Application>
  <PresentationFormat>Bildschirmpräsentation (4:3)</PresentationFormat>
  <Paragraphs>61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Standarddesign</vt:lpstr>
      <vt:lpstr>iGreen.42</vt:lpstr>
      <vt:lpstr>Suche in der Onlinebox</vt:lpstr>
      <vt:lpstr>Stichwortsuche</vt:lpstr>
      <vt:lpstr>Zusammenfassung Stichwortsuche</vt:lpstr>
      <vt:lpstr>Semantische Interpretation</vt:lpstr>
      <vt:lpstr>Zusammenfassung Semantische Interpretation</vt:lpstr>
      <vt:lpstr>Facettierte Suche</vt:lpstr>
      <vt:lpstr>Navigation</vt:lpstr>
      <vt:lpstr>Anwendungsbeispiele</vt:lpstr>
      <vt:lpstr>Referenzen:</vt:lpstr>
    </vt:vector>
  </TitlesOfParts>
  <Manager>Daniel Herzig</Manager>
  <Company>AIFB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iGreen Demo by AIFB</dc:title>
  <dc:subject/>
  <dc:creator>Daniel Herzig</dc:creator>
  <cp:keywords/>
  <dc:description/>
  <cp:lastModifiedBy>bernardi</cp:lastModifiedBy>
  <cp:revision>170</cp:revision>
  <cp:lastPrinted>2012-01-31T20:49:14Z</cp:lastPrinted>
  <dcterms:created xsi:type="dcterms:W3CDTF">2013-04-08T21:20:03Z</dcterms:created>
  <dcterms:modified xsi:type="dcterms:W3CDTF">2013-04-09T12:23:49Z</dcterms:modified>
  <cp:category/>
</cp:coreProperties>
</file>