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Default Extension="tiff" ContentType="image/tif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1" r:id="rId2"/>
  </p:sldMasterIdLst>
  <p:notesMasterIdLst>
    <p:notesMasterId r:id="rId16"/>
  </p:notesMasterIdLst>
  <p:sldIdLst>
    <p:sldId id="256" r:id="rId3"/>
    <p:sldId id="271" r:id="rId4"/>
    <p:sldId id="272" r:id="rId5"/>
    <p:sldId id="274" r:id="rId6"/>
    <p:sldId id="275" r:id="rId7"/>
    <p:sldId id="285" r:id="rId8"/>
    <p:sldId id="277" r:id="rId9"/>
    <p:sldId id="278" r:id="rId10"/>
    <p:sldId id="281" r:id="rId11"/>
    <p:sldId id="286" r:id="rId12"/>
    <p:sldId id="287" r:id="rId13"/>
    <p:sldId id="280" r:id="rId14"/>
    <p:sldId id="262" r:id="rId15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pken" initials="i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6599"/>
    <a:srgbClr val="589A38"/>
    <a:srgbClr val="76905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34" autoAdjust="0"/>
    <p:restoredTop sz="81766" autoAdjust="0"/>
  </p:normalViewPr>
  <p:slideViewPr>
    <p:cSldViewPr>
      <p:cViewPr>
        <p:scale>
          <a:sx n="81" d="100"/>
          <a:sy n="81" d="100"/>
        </p:scale>
        <p:origin x="-2028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0783EFA-0DC6-4A28-9B92-A32535E111A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Vorstellung Christian Rusch, Axel Meyer</a:t>
            </a:r>
          </a:p>
          <a:p>
            <a:r>
              <a:rPr lang="de-DE" dirty="0" smtClean="0"/>
              <a:t>Jeder 10</a:t>
            </a:r>
            <a:r>
              <a:rPr lang="de-DE" baseline="0" dirty="0" smtClean="0"/>
              <a:t> Minuten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783EFA-0DC6-4A28-9B92-A32535E111A5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-iGreen</a:t>
            </a:r>
            <a:r>
              <a:rPr lang="de-DE" baseline="0" dirty="0" smtClean="0"/>
              <a:t> nur kurz anreißen</a:t>
            </a:r>
            <a:endParaRPr lang="de-DE" dirty="0" smtClean="0"/>
          </a:p>
          <a:p>
            <a:r>
              <a:rPr lang="de-DE" dirty="0" smtClean="0"/>
              <a:t>-</a:t>
            </a:r>
            <a:r>
              <a:rPr lang="de-DE" dirty="0" smtClean="0"/>
              <a:t>Was ist die OnlineBox?</a:t>
            </a:r>
          </a:p>
          <a:p>
            <a:r>
              <a:rPr lang="de-DE" dirty="0" smtClean="0"/>
              <a:t>-Betonung</a:t>
            </a:r>
            <a:r>
              <a:rPr lang="de-DE" baseline="0" dirty="0" smtClean="0"/>
              <a:t> der intensiven Zusammenarbeit von Claas und John Deere</a:t>
            </a:r>
            <a:endParaRPr lang="de-DE" baseline="0" dirty="0" smtClean="0"/>
          </a:p>
          <a:p>
            <a:r>
              <a:rPr lang="de-DE" baseline="0" dirty="0" smtClean="0"/>
              <a:t>-Herausstellen was macht der </a:t>
            </a:r>
            <a:r>
              <a:rPr lang="de-DE" baseline="0" dirty="0" err="1" smtClean="0"/>
              <a:t>Machine</a:t>
            </a:r>
            <a:r>
              <a:rPr lang="de-DE" baseline="0" dirty="0" smtClean="0"/>
              <a:t> Connector im speziellen im Gegensatz zur OnlineBox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783EFA-0DC6-4A28-9B92-A32535E111A5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Nächste Folie:</a:t>
            </a:r>
          </a:p>
          <a:p>
            <a:r>
              <a:rPr lang="de-DE" dirty="0" smtClean="0"/>
              <a:t>-Technische</a:t>
            </a:r>
            <a:r>
              <a:rPr lang="de-DE" baseline="0" dirty="0" smtClean="0"/>
              <a:t> Anforderungen zum Datentransfer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783EFA-0DC6-4A28-9B92-A32535E111A5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-Herausstellen dass hier die M2M Kommunikation im Detail gezeigt</a:t>
            </a:r>
            <a:r>
              <a:rPr lang="de-DE" baseline="0" dirty="0" smtClean="0"/>
              <a:t> wird</a:t>
            </a:r>
          </a:p>
          <a:p>
            <a:r>
              <a:rPr lang="de-DE" dirty="0" smtClean="0"/>
              <a:t>-Verschiedene Übertragungswege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783EFA-0DC6-4A28-9B92-A32535E111A5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Nächste Folie:</a:t>
            </a:r>
          </a:p>
          <a:p>
            <a:r>
              <a:rPr lang="de-DE" dirty="0" smtClean="0"/>
              <a:t>-Beispiel</a:t>
            </a:r>
            <a:r>
              <a:rPr lang="de-DE" baseline="0" dirty="0" smtClean="0"/>
              <a:t> der technischen Umsetzung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783EFA-0DC6-4A28-9B92-A32535E111A5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Nächste Folie: Überleitung zu Christian: Feldtest, Praxiserprobung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783EFA-0DC6-4A28-9B92-A32535E111A5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Christian</a:t>
            </a:r>
            <a:r>
              <a:rPr lang="de-DE" baseline="0" dirty="0" smtClean="0"/>
              <a:t> erklärt den Feldtest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783EFA-0DC6-4A28-9B92-A32535E111A5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783EFA-0DC6-4A28-9B92-A32535E111A5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pic>
        <p:nvPicPr>
          <p:cNvPr id="6" name="Picture 12" descr="JD_2in_RGB_web_logo_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5164" y="6358780"/>
            <a:ext cx="1943100" cy="382588"/>
          </a:xfrm>
          <a:prstGeom prst="rect">
            <a:avLst/>
          </a:prstGeom>
          <a:noFill/>
        </p:spPr>
      </p:pic>
      <p:pic>
        <p:nvPicPr>
          <p:cNvPr id="7" name="Picture 53" descr="15-Class-Logo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6413227"/>
            <a:ext cx="137033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1515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21F58F5-2EBF-4BCE-8CA7-9F016E9B2C4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pic>
        <p:nvPicPr>
          <p:cNvPr id="8" name="Picture 12" descr="JD_2in_RGB_web_logo_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5164" y="6358780"/>
            <a:ext cx="1943100" cy="382588"/>
          </a:xfrm>
          <a:prstGeom prst="rect">
            <a:avLst/>
          </a:prstGeom>
          <a:noFill/>
        </p:spPr>
      </p:pic>
      <p:pic>
        <p:nvPicPr>
          <p:cNvPr id="9" name="Picture 53" descr="15-Class-Logo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6413227"/>
            <a:ext cx="137033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1515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21F58F5-2EBF-4BCE-8CA7-9F016E9B2C4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5" name="Picture 12" descr="JD_2in_RGB_web_logo_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5164" y="6358780"/>
            <a:ext cx="1943100" cy="382588"/>
          </a:xfrm>
          <a:prstGeom prst="rect">
            <a:avLst/>
          </a:prstGeom>
          <a:noFill/>
        </p:spPr>
      </p:pic>
      <p:pic>
        <p:nvPicPr>
          <p:cNvPr id="16" name="Picture 53" descr="15-Class-Logo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6413227"/>
            <a:ext cx="137033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1515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21F58F5-2EBF-4BCE-8CA7-9F016E9B2C4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pic>
        <p:nvPicPr>
          <p:cNvPr id="15" name="Picture 12" descr="JD_2in_RGB_web_logo_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5164" y="6358780"/>
            <a:ext cx="1943100" cy="382588"/>
          </a:xfrm>
          <a:prstGeom prst="rect">
            <a:avLst/>
          </a:prstGeom>
          <a:noFill/>
        </p:spPr>
      </p:pic>
      <p:pic>
        <p:nvPicPr>
          <p:cNvPr id="16" name="Picture 53" descr="15-Class-Logo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6413227"/>
            <a:ext cx="137033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15150" y="630932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21F58F5-2EBF-4BCE-8CA7-9F016E9B2C4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0550" y="557213"/>
            <a:ext cx="7942263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484313"/>
            <a:ext cx="7942262" cy="327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Erstens</a:t>
            </a:r>
          </a:p>
          <a:p>
            <a:pPr lvl="1"/>
            <a:r>
              <a:rPr lang="de-DE" smtClean="0"/>
              <a:t>Zweitens</a:t>
            </a:r>
          </a:p>
          <a:p>
            <a:pPr lvl="2"/>
            <a:r>
              <a:rPr lang="de-DE" smtClean="0"/>
              <a:t>Drittens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1515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21F58F5-2EBF-4BCE-8CA7-9F016E9B2C4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pic>
        <p:nvPicPr>
          <p:cNvPr id="2" name="Picture 17" descr="halm_balken_27"/>
          <p:cNvPicPr>
            <a:picLocks noChangeAspect="1" noChangeArrowheads="1"/>
          </p:cNvPicPr>
          <p:nvPr/>
        </p:nvPicPr>
        <p:blipFill>
          <a:blip r:embed="rId4" cstate="print"/>
          <a:srcRect l="1949" t="-6140"/>
          <a:stretch>
            <a:fillRect/>
          </a:stretch>
        </p:blipFill>
        <p:spPr bwMode="auto">
          <a:xfrm>
            <a:off x="0" y="0"/>
            <a:ext cx="91090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611188" y="1698625"/>
            <a:ext cx="794226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5"/>
              </a:buBlip>
              <a:defRPr/>
            </a:pPr>
            <a:endParaRPr lang="de-DE" sz="16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5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5"/>
        </a:buBlip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5"/>
        </a:buBlip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5"/>
        </a:buBlip>
        <a:defRPr sz="1400">
          <a:solidFill>
            <a:schemeClr val="bg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6"/>
        </a:buBlip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6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6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6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6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0550" y="557213"/>
            <a:ext cx="7942263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Titelmasterformat durch Klicken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484313"/>
            <a:ext cx="7942262" cy="327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Erstens</a:t>
            </a:r>
          </a:p>
          <a:p>
            <a:pPr lvl="1"/>
            <a:r>
              <a:rPr lang="en-US" noProof="0" smtClean="0"/>
              <a:t>Zweitens</a:t>
            </a:r>
          </a:p>
          <a:p>
            <a:pPr lvl="2"/>
            <a:r>
              <a:rPr lang="en-US" noProof="0" smtClean="0"/>
              <a:t>Drittens</a:t>
            </a:r>
          </a:p>
        </p:txBody>
      </p:sp>
      <p:pic>
        <p:nvPicPr>
          <p:cNvPr id="2053" name="Picture 17" descr="halm_balken_27"/>
          <p:cNvPicPr>
            <a:picLocks noChangeAspect="1" noChangeArrowheads="1"/>
          </p:cNvPicPr>
          <p:nvPr/>
        </p:nvPicPr>
        <p:blipFill>
          <a:blip r:embed="rId4" cstate="print"/>
          <a:srcRect l="1949" t="-6140"/>
          <a:stretch>
            <a:fillRect/>
          </a:stretch>
        </p:blipFill>
        <p:spPr bwMode="auto">
          <a:xfrm>
            <a:off x="0" y="0"/>
            <a:ext cx="91090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1515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21F58F5-2EBF-4BCE-8CA7-9F016E9B2C4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7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17630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ts val="2400"/>
        </a:spcBef>
        <a:spcAft>
          <a:spcPts val="216"/>
        </a:spcAft>
        <a:buBlip>
          <a:blip r:embed="rId5"/>
        </a:buBlip>
        <a:defRPr sz="18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5"/>
        </a:buBlip>
        <a:defRPr sz="1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5"/>
        </a:buBlip>
        <a:defRPr sz="14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5"/>
        </a:buBlip>
        <a:defRPr sz="14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6"/>
        </a:buBlip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6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6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6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6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tif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tiff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couchdb.apache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wmf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Daten\JD-Data\Vortr&#228;ge\VDI_LAND.TECHNIK_2012\iGreenFeldtest_2011_DE_short.m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84784"/>
            <a:ext cx="7772400" cy="1470025"/>
          </a:xfrm>
        </p:spPr>
        <p:txBody>
          <a:bodyPr/>
          <a:lstStyle/>
          <a:p>
            <a:r>
              <a:rPr lang="de-DE" b="1" dirty="0" smtClean="0"/>
              <a:t>Entwicklung und Standardisierung einer herstellerübergreifenden drahtlosen Kommunikation im Forschungsprojekt iGreen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40559"/>
            <a:ext cx="6400800" cy="1752600"/>
          </a:xfrm>
        </p:spPr>
        <p:txBody>
          <a:bodyPr/>
          <a:lstStyle/>
          <a:p>
            <a:r>
              <a:rPr lang="de-DE" dirty="0" smtClean="0"/>
              <a:t>Axel Meyer, John Deere ETIC, Kaiserslautern</a:t>
            </a:r>
          </a:p>
          <a:p>
            <a:r>
              <a:rPr lang="de-DE" dirty="0" smtClean="0"/>
              <a:t>Dr.- Ing. Christian Rusch, CLAAS Selbstfahrende Erntemaschinen, Harsewinkel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371600" y="5445224"/>
            <a:ext cx="64008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VDI LAND.TECHNIK</a:t>
            </a:r>
            <a:r>
              <a:rPr kumimoji="0" lang="de-DE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2012</a:t>
            </a: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9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3693" y="4725144"/>
            <a:ext cx="33766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21F58F5-2EBF-4BCE-8CA7-9F016E9B2C4B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611560" y="557213"/>
            <a:ext cx="8532440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smtClean="0">
                <a:ln>
                  <a:noFill/>
                </a:ln>
                <a:solidFill>
                  <a:srgbClr val="41763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Standardisierung der Funkkommunikation </a:t>
            </a:r>
            <a:endParaRPr kumimoji="0" lang="de-DE" sz="2400" b="1" i="0" u="none" strike="noStrike" kern="0" cap="none" spc="0" normalizeH="0" baseline="0" noProof="0" dirty="0">
              <a:ln>
                <a:noFill/>
              </a:ln>
              <a:solidFill>
                <a:srgbClr val="41763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5" name="Gruppieren 26"/>
          <p:cNvGrpSpPr/>
          <p:nvPr/>
        </p:nvGrpSpPr>
        <p:grpSpPr>
          <a:xfrm>
            <a:off x="1331640" y="1359874"/>
            <a:ext cx="7128792" cy="4217736"/>
            <a:chOff x="433179" y="1052736"/>
            <a:chExt cx="8469087" cy="5010718"/>
          </a:xfrm>
        </p:grpSpPr>
        <p:pic>
          <p:nvPicPr>
            <p:cNvPr id="6" name="Grafik 5" descr="118182_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4233" y="1547141"/>
              <a:ext cx="2249655" cy="1665835"/>
            </a:xfrm>
            <a:prstGeom prst="rect">
              <a:avLst/>
            </a:prstGeom>
          </p:spPr>
        </p:pic>
        <p:pic>
          <p:nvPicPr>
            <p:cNvPr id="7" name="Grafik 6" descr="Xerion_tranparent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5580112" y="1052736"/>
              <a:ext cx="1406197" cy="1106570"/>
            </a:xfrm>
            <a:prstGeom prst="rect">
              <a:avLst/>
            </a:prstGeom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26877" r="26877" b="15186"/>
            <a:stretch>
              <a:fillRect/>
            </a:stretch>
          </p:blipFill>
          <p:spPr bwMode="auto">
            <a:xfrm>
              <a:off x="2074387" y="4365104"/>
              <a:ext cx="351215" cy="641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15616" y="4365104"/>
              <a:ext cx="853339" cy="639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Grafik 9" descr="Getreidesilo_LaSeKo_001.tif"/>
            <p:cNvPicPr>
              <a:picLocks noChangeAspect="1"/>
            </p:cNvPicPr>
            <p:nvPr/>
          </p:nvPicPr>
          <p:blipFill>
            <a:blip r:embed="rId6" cstate="print"/>
            <a:srcRect t="14431" b="33954"/>
            <a:stretch>
              <a:fillRect/>
            </a:stretch>
          </p:blipFill>
          <p:spPr>
            <a:xfrm>
              <a:off x="4565985" y="4655834"/>
              <a:ext cx="2619021" cy="1018469"/>
            </a:xfrm>
            <a:prstGeom prst="rect">
              <a:avLst/>
            </a:prstGeom>
          </p:spPr>
        </p:pic>
        <p:sp>
          <p:nvSpPr>
            <p:cNvPr id="11" name="Textfeld 10"/>
            <p:cNvSpPr txBox="1"/>
            <p:nvPr/>
          </p:nvSpPr>
          <p:spPr>
            <a:xfrm>
              <a:off x="4860032" y="5661248"/>
              <a:ext cx="2383080" cy="402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smtClean="0"/>
                <a:t>Waage mit Silo</a:t>
              </a:r>
              <a:endParaRPr lang="de-DE" sz="1600" dirty="0"/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433179" y="5180085"/>
              <a:ext cx="2480844" cy="402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smtClean="0"/>
                <a:t>Mobile Endgeräte</a:t>
              </a:r>
              <a:endParaRPr lang="de-DE" sz="1600" dirty="0"/>
            </a:p>
          </p:txBody>
        </p:sp>
        <p:cxnSp>
          <p:nvCxnSpPr>
            <p:cNvPr id="13" name="Gerade Verbindung mit Pfeil 12"/>
            <p:cNvCxnSpPr/>
            <p:nvPr/>
          </p:nvCxnSpPr>
          <p:spPr>
            <a:xfrm flipV="1">
              <a:off x="3016928" y="1772816"/>
              <a:ext cx="2491176" cy="846313"/>
            </a:xfrm>
            <a:prstGeom prst="straightConnector1">
              <a:avLst/>
            </a:prstGeom>
            <a:ln w="22225">
              <a:solidFill>
                <a:srgbClr val="B3C618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mit Pfeil 13"/>
            <p:cNvCxnSpPr/>
            <p:nvPr/>
          </p:nvCxnSpPr>
          <p:spPr>
            <a:xfrm>
              <a:off x="2953009" y="2746965"/>
              <a:ext cx="2627103" cy="1906171"/>
            </a:xfrm>
            <a:prstGeom prst="straightConnector1">
              <a:avLst/>
            </a:prstGeom>
            <a:ln w="22225">
              <a:solidFill>
                <a:srgbClr val="B3C618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mit Pfeil 14"/>
            <p:cNvCxnSpPr>
              <a:endCxn id="9" idx="0"/>
            </p:cNvCxnSpPr>
            <p:nvPr/>
          </p:nvCxnSpPr>
          <p:spPr>
            <a:xfrm flipH="1">
              <a:off x="1542286" y="2810883"/>
              <a:ext cx="1346806" cy="1554221"/>
            </a:xfrm>
            <a:prstGeom prst="straightConnector1">
              <a:avLst/>
            </a:prstGeom>
            <a:ln w="22225">
              <a:solidFill>
                <a:srgbClr val="B3C618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feld 15"/>
            <p:cNvSpPr txBox="1"/>
            <p:nvPr/>
          </p:nvSpPr>
          <p:spPr>
            <a:xfrm>
              <a:off x="3341754" y="1501593"/>
              <a:ext cx="2053112" cy="402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smtClean="0">
                  <a:solidFill>
                    <a:srgbClr val="FF0000"/>
                  </a:solidFill>
                </a:rPr>
                <a:t>Funkverbindung</a:t>
              </a:r>
            </a:p>
          </p:txBody>
        </p:sp>
        <p:pic>
          <p:nvPicPr>
            <p:cNvPr id="17" name="Picture 2" descr="F:\3D_Modelle_Landmaschinen\TU-Dresden_Modelle\Getreidesilo_Traktorzug_LaSeKo_001.tif"/>
            <p:cNvPicPr>
              <a:picLocks noChangeAspect="1" noChangeArrowheads="1"/>
            </p:cNvPicPr>
            <p:nvPr/>
          </p:nvPicPr>
          <p:blipFill>
            <a:blip r:embed="rId7" cstate="print"/>
            <a:srcRect l="18142" t="32278" r="9071" b="32496"/>
            <a:stretch>
              <a:fillRect/>
            </a:stretch>
          </p:blipFill>
          <p:spPr bwMode="auto">
            <a:xfrm>
              <a:off x="4934470" y="2683047"/>
              <a:ext cx="2949898" cy="989593"/>
            </a:xfrm>
            <a:prstGeom prst="rect">
              <a:avLst/>
            </a:prstGeom>
            <a:noFill/>
          </p:spPr>
        </p:pic>
        <p:cxnSp>
          <p:nvCxnSpPr>
            <p:cNvPr id="18" name="Gerade Verbindung mit Pfeil 17"/>
            <p:cNvCxnSpPr/>
            <p:nvPr/>
          </p:nvCxnSpPr>
          <p:spPr>
            <a:xfrm>
              <a:off x="3016928" y="2683047"/>
              <a:ext cx="2237132" cy="319590"/>
            </a:xfrm>
            <a:prstGeom prst="straightConnector1">
              <a:avLst/>
            </a:prstGeom>
            <a:ln w="22225">
              <a:solidFill>
                <a:srgbClr val="B3C618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291140" y="2938720"/>
              <a:ext cx="457449" cy="383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04272" y="4492940"/>
              <a:ext cx="457449" cy="383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363356" y="3386146"/>
              <a:ext cx="457449" cy="383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994871" y="4920180"/>
              <a:ext cx="457449" cy="383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948264" y="1196752"/>
              <a:ext cx="457449" cy="383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feld 23"/>
            <p:cNvSpPr txBox="1"/>
            <p:nvPr/>
          </p:nvSpPr>
          <p:spPr>
            <a:xfrm>
              <a:off x="5062306" y="3769655"/>
              <a:ext cx="3839960" cy="402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smtClean="0"/>
                <a:t>Herstellerübergreifende M2M</a:t>
              </a:r>
              <a:endParaRPr lang="de-DE" sz="1600" dirty="0"/>
            </a:p>
          </p:txBody>
        </p:sp>
        <p:pic>
          <p:nvPicPr>
            <p:cNvPr id="25" name="Grafik 24" descr="Hofserver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87824" y="4797152"/>
              <a:ext cx="1080494" cy="720080"/>
            </a:xfrm>
            <a:prstGeom prst="rect">
              <a:avLst/>
            </a:prstGeom>
          </p:spPr>
        </p:pic>
        <p:sp>
          <p:nvSpPr>
            <p:cNvPr id="26" name="Textfeld 25"/>
            <p:cNvSpPr txBox="1"/>
            <p:nvPr/>
          </p:nvSpPr>
          <p:spPr>
            <a:xfrm>
              <a:off x="2914023" y="5517232"/>
              <a:ext cx="1368741" cy="402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 smtClean="0"/>
                <a:t>Hofserver</a:t>
              </a:r>
            </a:p>
          </p:txBody>
        </p:sp>
        <p:cxnSp>
          <p:nvCxnSpPr>
            <p:cNvPr id="27" name="Gerade Verbindung mit Pfeil 26"/>
            <p:cNvCxnSpPr/>
            <p:nvPr/>
          </p:nvCxnSpPr>
          <p:spPr>
            <a:xfrm>
              <a:off x="2915816" y="2780928"/>
              <a:ext cx="576064" cy="1944216"/>
            </a:xfrm>
            <a:prstGeom prst="straightConnector1">
              <a:avLst/>
            </a:prstGeom>
            <a:ln w="22225">
              <a:solidFill>
                <a:srgbClr val="B3C618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hteck 27"/>
          <p:cNvSpPr/>
          <p:nvPr/>
        </p:nvSpPr>
        <p:spPr>
          <a:xfrm>
            <a:off x="2051720" y="5661248"/>
            <a:ext cx="5400600" cy="450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de-DE" b="1" dirty="0" smtClean="0"/>
              <a:t>Ziel ist eine Vernetzung der Landwirtschaft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4221088"/>
            <a:ext cx="430301" cy="36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feld 29"/>
          <p:cNvSpPr txBox="1"/>
          <p:nvPr/>
        </p:nvSpPr>
        <p:spPr>
          <a:xfrm>
            <a:off x="5436096" y="2132856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Maschine-zu-Maschine (M2M)</a:t>
            </a:r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21F58F5-2EBF-4BCE-8CA7-9F016E9B2C4B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590550" y="557213"/>
            <a:ext cx="7942263" cy="855662"/>
          </a:xfrm>
        </p:spPr>
        <p:txBody>
          <a:bodyPr/>
          <a:lstStyle/>
          <a:p>
            <a:r>
              <a:rPr lang="de-DE" dirty="0" smtClean="0"/>
              <a:t>OSI-Schichtenmodel</a:t>
            </a:r>
            <a:endParaRPr lang="de-DE" dirty="0"/>
          </a:p>
        </p:txBody>
      </p:sp>
      <p:sp>
        <p:nvSpPr>
          <p:cNvPr id="5" name="Rechteck 19"/>
          <p:cNvSpPr>
            <a:spLocks noChangeArrowheads="1"/>
          </p:cNvSpPr>
          <p:nvPr/>
        </p:nvSpPr>
        <p:spPr bwMode="auto">
          <a:xfrm>
            <a:off x="683568" y="3429000"/>
            <a:ext cx="2160240" cy="432047"/>
          </a:xfrm>
          <a:prstGeom prst="rect">
            <a:avLst/>
          </a:prstGeom>
          <a:solidFill>
            <a:srgbClr val="B3C61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dirty="0" smtClean="0"/>
              <a:t>4. Transport</a:t>
            </a:r>
            <a:endParaRPr lang="de-DE" dirty="0"/>
          </a:p>
        </p:txBody>
      </p:sp>
      <p:sp>
        <p:nvSpPr>
          <p:cNvPr id="6" name="Rechteck 19"/>
          <p:cNvSpPr>
            <a:spLocks noChangeArrowheads="1"/>
          </p:cNvSpPr>
          <p:nvPr/>
        </p:nvSpPr>
        <p:spPr bwMode="auto">
          <a:xfrm>
            <a:off x="683568" y="2852936"/>
            <a:ext cx="2160240" cy="432048"/>
          </a:xfrm>
          <a:prstGeom prst="rect">
            <a:avLst/>
          </a:prstGeom>
          <a:solidFill>
            <a:srgbClr val="B3C61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dirty="0" smtClean="0"/>
              <a:t>5.  Sitzung</a:t>
            </a:r>
            <a:endParaRPr lang="de-DE" dirty="0"/>
          </a:p>
        </p:txBody>
      </p:sp>
      <p:sp>
        <p:nvSpPr>
          <p:cNvPr id="7" name="Rechteck 19"/>
          <p:cNvSpPr>
            <a:spLocks noChangeArrowheads="1"/>
          </p:cNvSpPr>
          <p:nvPr/>
        </p:nvSpPr>
        <p:spPr bwMode="auto">
          <a:xfrm>
            <a:off x="683568" y="2276872"/>
            <a:ext cx="2160240" cy="432048"/>
          </a:xfrm>
          <a:prstGeom prst="rect">
            <a:avLst/>
          </a:prstGeom>
          <a:solidFill>
            <a:srgbClr val="B3C61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dirty="0" smtClean="0"/>
              <a:t>6. Darstellung</a:t>
            </a:r>
            <a:endParaRPr lang="de-DE" dirty="0"/>
          </a:p>
        </p:txBody>
      </p:sp>
      <p:sp>
        <p:nvSpPr>
          <p:cNvPr id="8" name="Rechteck 19"/>
          <p:cNvSpPr>
            <a:spLocks noChangeArrowheads="1"/>
          </p:cNvSpPr>
          <p:nvPr/>
        </p:nvSpPr>
        <p:spPr bwMode="auto">
          <a:xfrm>
            <a:off x="683568" y="1700809"/>
            <a:ext cx="2160240" cy="432048"/>
          </a:xfrm>
          <a:prstGeom prst="rect">
            <a:avLst/>
          </a:prstGeom>
          <a:solidFill>
            <a:srgbClr val="B3C61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dirty="0" smtClean="0"/>
              <a:t>7. Anwendung</a:t>
            </a:r>
            <a:endParaRPr lang="de-DE" dirty="0"/>
          </a:p>
        </p:txBody>
      </p:sp>
      <p:sp>
        <p:nvSpPr>
          <p:cNvPr id="9" name="Rechteck 19"/>
          <p:cNvSpPr>
            <a:spLocks noChangeArrowheads="1"/>
          </p:cNvSpPr>
          <p:nvPr/>
        </p:nvSpPr>
        <p:spPr bwMode="auto">
          <a:xfrm>
            <a:off x="683568" y="5157192"/>
            <a:ext cx="2160240" cy="432048"/>
          </a:xfrm>
          <a:prstGeom prst="rect">
            <a:avLst/>
          </a:prstGeom>
          <a:solidFill>
            <a:srgbClr val="B3C61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dirty="0" smtClean="0"/>
              <a:t>1. Bitübertragung</a:t>
            </a:r>
            <a:endParaRPr lang="de-DE" dirty="0"/>
          </a:p>
        </p:txBody>
      </p:sp>
      <p:sp>
        <p:nvSpPr>
          <p:cNvPr id="10" name="Rechteck 19"/>
          <p:cNvSpPr>
            <a:spLocks noChangeArrowheads="1"/>
          </p:cNvSpPr>
          <p:nvPr/>
        </p:nvSpPr>
        <p:spPr bwMode="auto">
          <a:xfrm>
            <a:off x="683568" y="4005064"/>
            <a:ext cx="2160240" cy="432048"/>
          </a:xfrm>
          <a:prstGeom prst="rect">
            <a:avLst/>
          </a:prstGeom>
          <a:solidFill>
            <a:srgbClr val="B3C61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dirty="0" smtClean="0"/>
              <a:t>3. Vermittlung</a:t>
            </a:r>
            <a:endParaRPr lang="de-DE" dirty="0"/>
          </a:p>
        </p:txBody>
      </p:sp>
      <p:sp>
        <p:nvSpPr>
          <p:cNvPr id="11" name="Rechteck 19"/>
          <p:cNvSpPr>
            <a:spLocks noChangeArrowheads="1"/>
          </p:cNvSpPr>
          <p:nvPr/>
        </p:nvSpPr>
        <p:spPr bwMode="auto">
          <a:xfrm>
            <a:off x="683568" y="4581128"/>
            <a:ext cx="2160240" cy="432048"/>
          </a:xfrm>
          <a:prstGeom prst="rect">
            <a:avLst/>
          </a:prstGeom>
          <a:solidFill>
            <a:srgbClr val="B3C61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dirty="0" smtClean="0"/>
              <a:t>2. Sicherung</a:t>
            </a:r>
            <a:endParaRPr lang="de-DE" dirty="0"/>
          </a:p>
        </p:txBody>
      </p:sp>
      <p:sp>
        <p:nvSpPr>
          <p:cNvPr id="12" name="Rechteck 19"/>
          <p:cNvSpPr>
            <a:spLocks noChangeArrowheads="1"/>
          </p:cNvSpPr>
          <p:nvPr/>
        </p:nvSpPr>
        <p:spPr bwMode="auto">
          <a:xfrm>
            <a:off x="3347864" y="3428999"/>
            <a:ext cx="4896544" cy="432047"/>
          </a:xfrm>
          <a:prstGeom prst="rect">
            <a:avLst/>
          </a:prstGeom>
          <a:solidFill>
            <a:srgbClr val="B3C61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dirty="0" smtClean="0"/>
              <a:t>TCP / UDP / …</a:t>
            </a:r>
            <a:endParaRPr lang="de-DE" dirty="0"/>
          </a:p>
        </p:txBody>
      </p:sp>
      <p:sp>
        <p:nvSpPr>
          <p:cNvPr id="13" name="Rechteck 19"/>
          <p:cNvSpPr>
            <a:spLocks noChangeArrowheads="1"/>
          </p:cNvSpPr>
          <p:nvPr/>
        </p:nvSpPr>
        <p:spPr bwMode="auto">
          <a:xfrm>
            <a:off x="3347864" y="2852935"/>
            <a:ext cx="4896544" cy="432048"/>
          </a:xfrm>
          <a:prstGeom prst="rect">
            <a:avLst/>
          </a:prstGeom>
          <a:solidFill>
            <a:srgbClr val="B3C61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DDS / </a:t>
            </a:r>
            <a:r>
              <a:rPr lang="en-US" dirty="0" err="1" smtClean="0"/>
              <a:t>CouchDB</a:t>
            </a:r>
            <a:r>
              <a:rPr lang="en-US" dirty="0" smtClean="0"/>
              <a:t> / </a:t>
            </a:r>
            <a:r>
              <a:rPr lang="en-US" dirty="0" err="1" smtClean="0"/>
              <a:t>SQLite</a:t>
            </a:r>
            <a:r>
              <a:rPr lang="en-US" dirty="0" smtClean="0"/>
              <a:t> / …</a:t>
            </a:r>
            <a:endParaRPr lang="en-US" dirty="0"/>
          </a:p>
        </p:txBody>
      </p:sp>
      <p:sp>
        <p:nvSpPr>
          <p:cNvPr id="14" name="Rechteck 19"/>
          <p:cNvSpPr>
            <a:spLocks noChangeArrowheads="1"/>
          </p:cNvSpPr>
          <p:nvPr/>
        </p:nvSpPr>
        <p:spPr bwMode="auto">
          <a:xfrm>
            <a:off x="3347864" y="2276871"/>
            <a:ext cx="4896544" cy="432048"/>
          </a:xfrm>
          <a:prstGeom prst="rect">
            <a:avLst/>
          </a:prstGeom>
          <a:solidFill>
            <a:srgbClr val="B3C61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dirty="0" smtClean="0"/>
              <a:t>Verschlüsselung / Schnittstellen / …</a:t>
            </a:r>
            <a:endParaRPr lang="de-DE" dirty="0"/>
          </a:p>
        </p:txBody>
      </p:sp>
      <p:sp>
        <p:nvSpPr>
          <p:cNvPr id="15" name="Rechteck 19"/>
          <p:cNvSpPr>
            <a:spLocks noChangeArrowheads="1"/>
          </p:cNvSpPr>
          <p:nvPr/>
        </p:nvSpPr>
        <p:spPr bwMode="auto">
          <a:xfrm>
            <a:off x="3347864" y="1700808"/>
            <a:ext cx="4896544" cy="432048"/>
          </a:xfrm>
          <a:prstGeom prst="rect">
            <a:avLst/>
          </a:prstGeom>
          <a:solidFill>
            <a:srgbClr val="B3C61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dirty="0" smtClean="0"/>
              <a:t>Telemetrie / Online Task Management / …</a:t>
            </a:r>
            <a:endParaRPr lang="de-DE" dirty="0"/>
          </a:p>
        </p:txBody>
      </p:sp>
      <p:sp>
        <p:nvSpPr>
          <p:cNvPr id="16" name="Rechteck 19"/>
          <p:cNvSpPr>
            <a:spLocks noChangeArrowheads="1"/>
          </p:cNvSpPr>
          <p:nvPr/>
        </p:nvSpPr>
        <p:spPr bwMode="auto">
          <a:xfrm>
            <a:off x="3347864" y="5157191"/>
            <a:ext cx="4896544" cy="432048"/>
          </a:xfrm>
          <a:prstGeom prst="rect">
            <a:avLst/>
          </a:prstGeom>
          <a:solidFill>
            <a:srgbClr val="B3C61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dirty="0" smtClean="0"/>
              <a:t>WLAN / GPRS / UMTS / …</a:t>
            </a:r>
            <a:endParaRPr lang="de-DE" dirty="0"/>
          </a:p>
        </p:txBody>
      </p:sp>
      <p:sp>
        <p:nvSpPr>
          <p:cNvPr id="17" name="Rechteck 19"/>
          <p:cNvSpPr>
            <a:spLocks noChangeArrowheads="1"/>
          </p:cNvSpPr>
          <p:nvPr/>
        </p:nvSpPr>
        <p:spPr bwMode="auto">
          <a:xfrm>
            <a:off x="3347864" y="4005063"/>
            <a:ext cx="4896544" cy="432048"/>
          </a:xfrm>
          <a:prstGeom prst="rect">
            <a:avLst/>
          </a:prstGeom>
          <a:solidFill>
            <a:srgbClr val="B3C61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dirty="0" smtClean="0"/>
              <a:t>Internet Protokoll (IP)</a:t>
            </a:r>
            <a:endParaRPr lang="de-DE" dirty="0"/>
          </a:p>
        </p:txBody>
      </p:sp>
      <p:sp>
        <p:nvSpPr>
          <p:cNvPr id="18" name="Rechteck 19"/>
          <p:cNvSpPr>
            <a:spLocks noChangeArrowheads="1"/>
          </p:cNvSpPr>
          <p:nvPr/>
        </p:nvSpPr>
        <p:spPr bwMode="auto">
          <a:xfrm>
            <a:off x="3347864" y="4581127"/>
            <a:ext cx="4896544" cy="432048"/>
          </a:xfrm>
          <a:prstGeom prst="rect">
            <a:avLst/>
          </a:prstGeom>
          <a:solidFill>
            <a:srgbClr val="B3C61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dirty="0" smtClean="0"/>
              <a:t>WLAN / GPRS / UMTS / …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 / Ausblick</a:t>
            </a:r>
            <a:endParaRPr lang="de-DE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188" y="1484312"/>
            <a:ext cx="7942262" cy="4825007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120000"/>
              </a:lnSpc>
              <a:spcBef>
                <a:spcPts val="1400"/>
              </a:spcBef>
              <a:spcAft>
                <a:spcPts val="216"/>
              </a:spcAft>
              <a:buFontTx/>
              <a:buBlip>
                <a:blip r:embed="rId2"/>
              </a:buBlip>
              <a:defRPr/>
            </a:pPr>
            <a:r>
              <a:rPr lang="de-DE" sz="1600" kern="0" dirty="0" smtClean="0">
                <a:solidFill>
                  <a:srgbClr val="000000"/>
                </a:solidFill>
                <a:latin typeface="+mj-lt"/>
                <a:ea typeface="Verdana" pitchFamily="34" charset="0"/>
                <a:cs typeface="Verdana" pitchFamily="34" charset="0"/>
              </a:rPr>
              <a:t>Die Forschungsergebnisse von iGreen haben Potential, in die Produkte und Gesamtlösungen der Hersteller einzufließen</a:t>
            </a:r>
          </a:p>
          <a:p>
            <a:pPr marL="342900" indent="-342900" eaLnBrk="0" hangingPunct="0">
              <a:lnSpc>
                <a:spcPct val="120000"/>
              </a:lnSpc>
              <a:spcBef>
                <a:spcPts val="1400"/>
              </a:spcBef>
              <a:spcAft>
                <a:spcPts val="216"/>
              </a:spcAft>
              <a:buFontTx/>
              <a:buBlip>
                <a:blip r:embed="rId2"/>
              </a:buBlip>
              <a:defRPr/>
            </a:pPr>
            <a:r>
              <a:rPr lang="de-DE" sz="1600" kern="0" dirty="0" smtClean="0">
                <a:solidFill>
                  <a:srgbClr val="000000"/>
                </a:solidFill>
                <a:latin typeface="+mj-lt"/>
                <a:ea typeface="Verdana" pitchFamily="34" charset="0"/>
                <a:cs typeface="Verdana" pitchFamily="34" charset="0"/>
              </a:rPr>
              <a:t>Die Integration der Landmaschinen in die Gesamtinfrastruktur ist essenziell </a:t>
            </a:r>
          </a:p>
          <a:p>
            <a:pPr marL="342900" indent="-342900" eaLnBrk="0" hangingPunct="0">
              <a:lnSpc>
                <a:spcPct val="120000"/>
              </a:lnSpc>
              <a:spcBef>
                <a:spcPts val="1400"/>
              </a:spcBef>
              <a:spcAft>
                <a:spcPts val="216"/>
              </a:spcAft>
              <a:buFontTx/>
              <a:buBlip>
                <a:blip r:embed="rId2"/>
              </a:buBlip>
              <a:defRPr/>
            </a:pPr>
            <a:r>
              <a:rPr lang="de-DE" sz="1600" kern="0" dirty="0" smtClean="0">
                <a:solidFill>
                  <a:srgbClr val="000000"/>
                </a:solidFill>
                <a:latin typeface="+mj-lt"/>
                <a:ea typeface="Verdana" pitchFamily="34" charset="0"/>
                <a:cs typeface="Verdana" pitchFamily="34" charset="0"/>
              </a:rPr>
              <a:t>Der iGreen Maschine Connector erlaubt einen herstellerübergreifenden Datenaustausch</a:t>
            </a:r>
          </a:p>
          <a:p>
            <a:pPr marL="342900" indent="-342900" eaLnBrk="0" hangingPunct="0">
              <a:lnSpc>
                <a:spcPct val="120000"/>
              </a:lnSpc>
              <a:spcBef>
                <a:spcPts val="1400"/>
              </a:spcBef>
              <a:spcAft>
                <a:spcPts val="216"/>
              </a:spcAft>
              <a:buBlip>
                <a:blip r:embed="rId2"/>
              </a:buBlip>
              <a:defRPr/>
            </a:pPr>
            <a:r>
              <a:rPr lang="de-DE" sz="1600" dirty="0" smtClean="0"/>
              <a:t>Hoher Ausstattungsgrad der Maschinen mit einer Kommunikationsinfrastruktur ist notwendig</a:t>
            </a:r>
            <a:endParaRPr lang="de-DE" sz="1600" kern="0" dirty="0" smtClean="0">
              <a:solidFill>
                <a:srgbClr val="000000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pPr marL="342900" indent="-342900" eaLnBrk="0" hangingPunct="0">
              <a:lnSpc>
                <a:spcPct val="120000"/>
              </a:lnSpc>
              <a:spcBef>
                <a:spcPts val="1400"/>
              </a:spcBef>
              <a:spcAft>
                <a:spcPts val="216"/>
              </a:spcAft>
              <a:buFontTx/>
              <a:buBlip>
                <a:blip r:embed="rId2"/>
              </a:buBlip>
              <a:defRPr/>
            </a:pPr>
            <a:r>
              <a:rPr lang="de-DE" sz="1600" kern="0" dirty="0" err="1" smtClean="0">
                <a:solidFill>
                  <a:srgbClr val="000000"/>
                </a:solidFill>
                <a:latin typeface="+mj-lt"/>
                <a:ea typeface="Verdana" pitchFamily="34" charset="0"/>
                <a:cs typeface="Verdana" pitchFamily="34" charset="0"/>
              </a:rPr>
              <a:t>iGreen</a:t>
            </a:r>
            <a:r>
              <a:rPr lang="de-DE" sz="1600" kern="0" dirty="0" smtClean="0">
                <a:solidFill>
                  <a:srgbClr val="000000"/>
                </a:solidFill>
                <a:latin typeface="+mj-lt"/>
                <a:ea typeface="Verdana" pitchFamily="34" charset="0"/>
                <a:cs typeface="Verdana" pitchFamily="34" charset="0"/>
              </a:rPr>
              <a:t> Forschungsergebnisse fließen in die Standardisierung ein (z.B. AEF, VDMA, ISO WG 5)</a:t>
            </a:r>
          </a:p>
          <a:p>
            <a:pPr marL="285750" indent="-285750" eaLnBrk="0" hangingPunct="0">
              <a:lnSpc>
                <a:spcPct val="120000"/>
              </a:lnSpc>
              <a:spcBef>
                <a:spcPts val="1400"/>
              </a:spcBef>
              <a:buFontTx/>
              <a:buBlip>
                <a:blip r:embed="rId2"/>
              </a:buBlip>
            </a:pPr>
            <a:r>
              <a:rPr lang="de-DE" sz="1600" kern="0" dirty="0" smtClean="0">
                <a:solidFill>
                  <a:srgbClr val="000000"/>
                </a:solidFill>
                <a:latin typeface="+mj-lt"/>
                <a:ea typeface="Verdana" pitchFamily="34" charset="0"/>
                <a:cs typeface="Verdana" pitchFamily="34" charset="0"/>
              </a:rPr>
              <a:t>Die iGreen Forschungsergebnisse sind keine verkaufsfertigen Produkte (z.B. </a:t>
            </a:r>
            <a:r>
              <a:rPr lang="de-DE" sz="1600" kern="0" dirty="0" err="1" smtClean="0">
                <a:solidFill>
                  <a:srgbClr val="000000"/>
                </a:solidFill>
                <a:latin typeface="+mj-lt"/>
                <a:ea typeface="Verdana" pitchFamily="34" charset="0"/>
                <a:cs typeface="Verdana" pitchFamily="34" charset="0"/>
              </a:rPr>
              <a:t>Machine</a:t>
            </a:r>
            <a:r>
              <a:rPr lang="de-DE" sz="1600" kern="0" dirty="0" smtClean="0">
                <a:solidFill>
                  <a:srgbClr val="000000"/>
                </a:solidFill>
                <a:latin typeface="+mj-lt"/>
                <a:ea typeface="Verdana" pitchFamily="34" charset="0"/>
                <a:cs typeface="Verdana" pitchFamily="34" charset="0"/>
              </a:rPr>
              <a:t> Connector V1 oder V2, OnlineBox oder GeoFormular)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21F58F5-2EBF-4BCE-8CA7-9F016E9B2C4B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Das Projekt i-Green wird gefördert vom</a:t>
            </a:r>
          </a:p>
        </p:txBody>
      </p:sp>
      <p:pic>
        <p:nvPicPr>
          <p:cNvPr id="5123" name="Picture 4" descr="bmbf_rgb_gef_m"/>
          <p:cNvPicPr>
            <a:picLocks noChangeAspect="1" noChangeArrowheads="1"/>
          </p:cNvPicPr>
          <p:nvPr/>
        </p:nvPicPr>
        <p:blipFill>
          <a:blip r:embed="rId2" cstate="print"/>
          <a:srcRect t="18854"/>
          <a:stretch>
            <a:fillRect/>
          </a:stretch>
        </p:blipFill>
        <p:spPr bwMode="auto">
          <a:xfrm>
            <a:off x="3492500" y="3284538"/>
            <a:ext cx="2146300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iGreen Datenmanagement Infrastruktur</a:t>
            </a:r>
            <a:endParaRPr lang="de-DE" dirty="0"/>
          </a:p>
        </p:txBody>
      </p:sp>
      <p:pic>
        <p:nvPicPr>
          <p:cNvPr id="7" name="Picture 6" descr="data_exchange_igreen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46236" y="1375225"/>
            <a:ext cx="6765260" cy="493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60467" y="3861048"/>
            <a:ext cx="159530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0000"/>
                </a:solidFill>
                <a:latin typeface="Arial" pitchFamily="34" charset="0"/>
              </a:rPr>
              <a:t>Lohnunternehmer</a:t>
            </a:r>
            <a:endParaRPr lang="de-DE" sz="1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1800" y="2420888"/>
            <a:ext cx="93968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0000"/>
                </a:solidFill>
                <a:latin typeface="Arial" pitchFamily="34" charset="0"/>
              </a:rPr>
              <a:t>Zulieferer</a:t>
            </a:r>
            <a:endParaRPr lang="de-DE" sz="1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9597" y="2492896"/>
            <a:ext cx="129614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rgbClr val="000000"/>
                </a:solidFill>
                <a:latin typeface="Arial" pitchFamily="34" charset="0"/>
              </a:rPr>
              <a:t>LW Berater</a:t>
            </a:r>
            <a:endParaRPr lang="de-DE" sz="1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0232" y="3841303"/>
            <a:ext cx="115212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rgbClr val="000000"/>
                </a:solidFill>
                <a:latin typeface="Arial" pitchFamily="34" charset="0"/>
              </a:rPr>
              <a:t>Händler</a:t>
            </a:r>
            <a:endParaRPr lang="de-DE" sz="1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84168" y="5589240"/>
            <a:ext cx="13681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rgbClr val="000000"/>
                </a:solidFill>
                <a:latin typeface="Arial" pitchFamily="34" charset="0"/>
              </a:rPr>
              <a:t>Betriebsleiter</a:t>
            </a:r>
            <a:endParaRPr lang="de-DE" sz="1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67944" y="6093296"/>
            <a:ext cx="13681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rgbClr val="000000"/>
                </a:solidFill>
                <a:latin typeface="Arial" pitchFamily="34" charset="0"/>
              </a:rPr>
              <a:t>Maschine</a:t>
            </a:r>
            <a:endParaRPr lang="de-DE" sz="1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57772" y="5805264"/>
            <a:ext cx="194421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rgbClr val="000000"/>
                </a:solidFill>
                <a:latin typeface="Arial" pitchFamily="34" charset="0"/>
              </a:rPr>
              <a:t>Drittanbieter / </a:t>
            </a:r>
            <a:r>
              <a:rPr lang="de-DE" sz="1400" dirty="0" err="1" smtClean="0">
                <a:solidFill>
                  <a:srgbClr val="000000"/>
                </a:solidFill>
                <a:latin typeface="Arial" pitchFamily="34" charset="0"/>
              </a:rPr>
              <a:t>OEM‘s</a:t>
            </a:r>
            <a:endParaRPr lang="de-DE" sz="1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21F58F5-2EBF-4BCE-8CA7-9F016E9B2C4B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iGreen </a:t>
            </a:r>
            <a:r>
              <a:rPr lang="de-DE" dirty="0" err="1" smtClean="0"/>
              <a:t>Machine</a:t>
            </a:r>
            <a:r>
              <a:rPr lang="de-DE" dirty="0" smtClean="0"/>
              <a:t> Connector - Anforderungen</a:t>
            </a:r>
            <a:endParaRPr lang="de-DE" dirty="0"/>
          </a:p>
        </p:txBody>
      </p:sp>
      <p:sp>
        <p:nvSpPr>
          <p:cNvPr id="4" name="Inhaltsplatzhalter 5"/>
          <p:cNvSpPr txBox="1">
            <a:spLocks/>
          </p:cNvSpPr>
          <p:nvPr/>
        </p:nvSpPr>
        <p:spPr>
          <a:xfrm>
            <a:off x="611188" y="1484312"/>
            <a:ext cx="7942262" cy="4825007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ts val="1000"/>
              </a:spcBef>
              <a:spcAft>
                <a:spcPts val="216"/>
              </a:spcAft>
              <a:buFontTx/>
              <a:buBlip>
                <a:blip r:embed="rId3"/>
              </a:buBlip>
              <a:defRPr/>
            </a:pPr>
            <a:r>
              <a:rPr lang="de-DE" sz="1600" kern="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Verbindung von Landmaschinen mit der iGreen Infrastruktur (OnlineBox)</a:t>
            </a:r>
          </a:p>
          <a:p>
            <a:pPr marL="342900" indent="-342900" eaLnBrk="0" hangingPunct="0">
              <a:spcBef>
                <a:spcPts val="1000"/>
              </a:spcBef>
              <a:spcAft>
                <a:spcPts val="216"/>
              </a:spcAft>
              <a:buFontTx/>
              <a:buBlip>
                <a:blip r:embed="rId3"/>
              </a:buBlip>
              <a:defRPr/>
            </a:pPr>
            <a:r>
              <a:rPr lang="de-DE" sz="1600" kern="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Informationsaustausch von Landmaschinen untereinander</a:t>
            </a:r>
          </a:p>
          <a:p>
            <a:pPr marL="342900" indent="-342900" eaLnBrk="0" hangingPunct="0">
              <a:spcBef>
                <a:spcPts val="1000"/>
              </a:spcBef>
              <a:spcAft>
                <a:spcPts val="216"/>
              </a:spcAft>
              <a:buFontTx/>
              <a:buBlip>
                <a:blip r:embed="rId3"/>
              </a:buBlip>
              <a:defRPr/>
            </a:pPr>
            <a:r>
              <a:rPr lang="de-DE" sz="1600" kern="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Anbindung von mobilen Geräten (</a:t>
            </a:r>
            <a:r>
              <a:rPr lang="de-DE" sz="1600" kern="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Smartphones</a:t>
            </a:r>
            <a:r>
              <a:rPr lang="de-DE" sz="1600" kern="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Tabletts)</a:t>
            </a:r>
          </a:p>
          <a:p>
            <a:pPr marL="342900" indent="-342900" eaLnBrk="0" hangingPunct="0">
              <a:spcBef>
                <a:spcPts val="1000"/>
              </a:spcBef>
              <a:spcAft>
                <a:spcPts val="216"/>
              </a:spcAft>
              <a:buFontTx/>
              <a:buBlip>
                <a:blip r:embed="rId3"/>
              </a:buBlip>
              <a:defRPr/>
            </a:pPr>
            <a:r>
              <a:rPr lang="de-DE" sz="1600" kern="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Dynamisches Flottenmanagement von Landmaschinen</a:t>
            </a:r>
          </a:p>
          <a:p>
            <a:pPr marL="342900" indent="-342900" eaLnBrk="0" hangingPunct="0">
              <a:spcBef>
                <a:spcPts val="1000"/>
              </a:spcBef>
              <a:spcAft>
                <a:spcPts val="216"/>
              </a:spcAft>
              <a:buFontTx/>
              <a:buBlip>
                <a:blip r:embed="rId3"/>
              </a:buBlip>
              <a:defRPr/>
            </a:pPr>
            <a:r>
              <a:rPr lang="de-DE" sz="1600" kern="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Die Datenübertragung muss immer automatisch im Hintergrund ohne Benutzereingriff erfolgen</a:t>
            </a:r>
          </a:p>
          <a:p>
            <a:pPr marL="342900" indent="-342900" eaLnBrk="0" hangingPunct="0">
              <a:spcBef>
                <a:spcPts val="1000"/>
              </a:spcBef>
              <a:spcAft>
                <a:spcPts val="216"/>
              </a:spcAft>
              <a:buFontTx/>
              <a:buBlip>
                <a:blip r:embed="rId3"/>
              </a:buBlip>
              <a:defRPr/>
            </a:pPr>
            <a:r>
              <a:rPr lang="de-DE" sz="1600" kern="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Folgende Datentypen müssen übertragen werden:</a:t>
            </a:r>
          </a:p>
          <a:p>
            <a:pPr marL="800100" lvl="1" indent="-342900" eaLnBrk="0" hangingPunct="0">
              <a:spcBef>
                <a:spcPts val="1000"/>
              </a:spcBef>
              <a:spcAft>
                <a:spcPts val="216"/>
              </a:spcAft>
              <a:buFontTx/>
              <a:buBlip>
                <a:blip r:embed="rId3"/>
              </a:buBlip>
            </a:pPr>
            <a:r>
              <a:rPr lang="de-DE" sz="1600" kern="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ISOXML mit Auftragsdaten und -reihenfolgen</a:t>
            </a:r>
          </a:p>
          <a:p>
            <a:pPr marL="800100" lvl="1" indent="-342900" eaLnBrk="0" hangingPunct="0">
              <a:spcBef>
                <a:spcPts val="1000"/>
              </a:spcBef>
              <a:spcAft>
                <a:spcPts val="216"/>
              </a:spcAft>
              <a:buFontTx/>
              <a:buBlip>
                <a:blip r:embed="rId3"/>
              </a:buBlip>
            </a:pPr>
            <a:r>
              <a:rPr lang="de-DE" sz="1600" kern="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Unterstützung von proprietären Dateiformaten</a:t>
            </a:r>
          </a:p>
          <a:p>
            <a:pPr marL="800100" lvl="1" indent="-342900" eaLnBrk="0" hangingPunct="0">
              <a:spcBef>
                <a:spcPts val="1000"/>
              </a:spcBef>
              <a:spcAft>
                <a:spcPts val="216"/>
              </a:spcAft>
              <a:buFontTx/>
              <a:buBlip>
                <a:blip r:embed="rId3"/>
              </a:buBlip>
            </a:pPr>
            <a:r>
              <a:rPr lang="de-DE" sz="1600" kern="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Austausch von Maschinenstatus-Informationen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21F58F5-2EBF-4BCE-8CA7-9F016E9B2C4B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iGreen </a:t>
            </a:r>
            <a:r>
              <a:rPr lang="de-DE" dirty="0" err="1" smtClean="0"/>
              <a:t>Machine</a:t>
            </a:r>
            <a:r>
              <a:rPr lang="de-DE" dirty="0" smtClean="0"/>
              <a:t> Connector – Anforderungen an den drahtlosen Datentransfer</a:t>
            </a:r>
            <a:endParaRPr lang="de-DE" dirty="0"/>
          </a:p>
        </p:txBody>
      </p:sp>
      <p:sp>
        <p:nvSpPr>
          <p:cNvPr id="4" name="Inhaltsplatzhalter 5"/>
          <p:cNvSpPr txBox="1">
            <a:spLocks/>
          </p:cNvSpPr>
          <p:nvPr/>
        </p:nvSpPr>
        <p:spPr>
          <a:xfrm>
            <a:off x="611188" y="1628800"/>
            <a:ext cx="7942262" cy="4680519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ts val="2000"/>
              </a:spcBef>
              <a:spcAft>
                <a:spcPts val="216"/>
              </a:spcAft>
              <a:buFontTx/>
              <a:buBlip>
                <a:blip r:embed="rId2"/>
              </a:buBlip>
              <a:defRPr/>
            </a:pPr>
            <a:r>
              <a:rPr lang="de-DE" sz="1600" kern="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Offline Verfügbarkeit: Statusinformationen und Daten anderer Flottenteilnehmer müssen verfügbar sein, auch wenn keine Drahtlosverbindung besteht</a:t>
            </a:r>
          </a:p>
          <a:p>
            <a:pPr marL="342900" indent="-342900" eaLnBrk="0" hangingPunct="0">
              <a:spcBef>
                <a:spcPts val="2000"/>
              </a:spcBef>
              <a:spcAft>
                <a:spcPts val="216"/>
              </a:spcAft>
              <a:buFontTx/>
              <a:buBlip>
                <a:blip r:embed="rId2"/>
              </a:buBlip>
              <a:defRPr/>
            </a:pPr>
            <a:r>
              <a:rPr lang="de-DE" sz="1600" kern="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Dezentrale und flexible Datenspeicherung, um Gesetzes- und Kundenanforderungen gerecht zu werden</a:t>
            </a:r>
          </a:p>
          <a:p>
            <a:pPr marL="342900" indent="-342900" eaLnBrk="0" hangingPunct="0">
              <a:spcBef>
                <a:spcPts val="2000"/>
              </a:spcBef>
              <a:spcAft>
                <a:spcPts val="216"/>
              </a:spcAft>
              <a:buFontTx/>
              <a:buBlip>
                <a:blip r:embed="rId2"/>
              </a:buBlip>
              <a:defRPr/>
            </a:pPr>
            <a:r>
              <a:rPr lang="de-DE" sz="1600" kern="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Datentransport über andere Fahrzeuge anstelle über Mobilfunk</a:t>
            </a:r>
          </a:p>
          <a:p>
            <a:pPr marL="342900" indent="-342900" eaLnBrk="0" hangingPunct="0">
              <a:spcBef>
                <a:spcPts val="2000"/>
              </a:spcBef>
              <a:spcAft>
                <a:spcPts val="216"/>
              </a:spcAft>
              <a:buFontTx/>
              <a:buBlip>
                <a:blip r:embed="rId2"/>
              </a:buBlip>
              <a:defRPr/>
            </a:pPr>
            <a:r>
              <a:rPr lang="de-DE" sz="1600" kern="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Unterstützung von Verschlüsselungsmethoden, um die Privatsphäre und das Lizenzmodell zu gewährleisten</a:t>
            </a:r>
          </a:p>
          <a:p>
            <a:pPr marL="342900" indent="-342900" eaLnBrk="0" hangingPunct="0">
              <a:spcBef>
                <a:spcPts val="2000"/>
              </a:spcBef>
              <a:spcAft>
                <a:spcPts val="216"/>
              </a:spcAft>
              <a:buFontTx/>
              <a:buBlip>
                <a:blip r:embed="rId2"/>
              </a:buBlip>
              <a:defRPr/>
            </a:pPr>
            <a:r>
              <a:rPr lang="de-DE" sz="1600" kern="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Komprimierung  und Fortsetzen der unterbrochenen Datenübertragung</a:t>
            </a:r>
          </a:p>
          <a:p>
            <a:pPr marL="342900" indent="-342900" eaLnBrk="0" hangingPunct="0">
              <a:spcBef>
                <a:spcPts val="2000"/>
              </a:spcBef>
              <a:spcAft>
                <a:spcPts val="216"/>
              </a:spcAft>
              <a:buFontTx/>
              <a:buBlip>
                <a:blip r:embed="rId2"/>
              </a:buBlip>
              <a:defRPr/>
            </a:pPr>
            <a:r>
              <a:rPr lang="de-DE" sz="1600" kern="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Lösung von Synchronisationsproblemen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21F58F5-2EBF-4BCE-8CA7-9F016E9B2C4B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iGreen Machine Connector - Konzept</a:t>
            </a:r>
            <a:endParaRPr lang="de-DE"/>
          </a:p>
        </p:txBody>
      </p:sp>
      <p:pic>
        <p:nvPicPr>
          <p:cNvPr id="7" name="Picture 3" descr="C:\daten\iGreen\Veröffentlichungen\VDI2011\iGreen_VDI_Conference_Paper_2011\data_exchange_igreen_machin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0109" y="1268760"/>
            <a:ext cx="6884602" cy="4155319"/>
          </a:xfrm>
          <a:prstGeom prst="rect">
            <a:avLst/>
          </a:prstGeom>
          <a:noFill/>
        </p:spPr>
      </p:pic>
      <p:pic>
        <p:nvPicPr>
          <p:cNvPr id="8" name="Picture 4" descr="Krone BiG X 1100"/>
          <p:cNvPicPr>
            <a:picLocks noChangeAspect="1" noChangeArrowheads="1"/>
          </p:cNvPicPr>
          <p:nvPr/>
        </p:nvPicPr>
        <p:blipFill>
          <a:blip r:embed="rId4" cstate="print"/>
          <a:srcRect l="4568"/>
          <a:stretch>
            <a:fillRect/>
          </a:stretch>
        </p:blipFill>
        <p:spPr bwMode="auto">
          <a:xfrm>
            <a:off x="6985882" y="4653136"/>
            <a:ext cx="1546558" cy="1533904"/>
          </a:xfrm>
          <a:prstGeom prst="rect">
            <a:avLst/>
          </a:prstGeom>
          <a:noFill/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5" cstate="print"/>
          <a:srcRect l="3783" t="2977" r="6491" b="8481"/>
          <a:stretch>
            <a:fillRect/>
          </a:stretch>
        </p:blipFill>
        <p:spPr bwMode="auto">
          <a:xfrm>
            <a:off x="457199" y="4696273"/>
            <a:ext cx="992909" cy="80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AutoShape 64"/>
          <p:cNvCxnSpPr>
            <a:cxnSpLocks noChangeShapeType="1"/>
          </p:cNvCxnSpPr>
          <p:nvPr/>
        </p:nvCxnSpPr>
        <p:spPr bwMode="auto">
          <a:xfrm flipV="1">
            <a:off x="2004291" y="4243201"/>
            <a:ext cx="424873" cy="313382"/>
          </a:xfrm>
          <a:prstGeom prst="straightConnector1">
            <a:avLst/>
          </a:prstGeom>
          <a:noFill/>
          <a:ln w="38100" cap="rnd">
            <a:solidFill>
              <a:srgbClr val="000000"/>
            </a:solidFill>
            <a:prstDash val="sysDot"/>
            <a:round/>
            <a:headEnd type="triangle" w="med" len="med"/>
            <a:tailEnd type="triangle" w="med" len="med"/>
          </a:ln>
        </p:spPr>
      </p:cxnSp>
      <p:cxnSp>
        <p:nvCxnSpPr>
          <p:cNvPr id="13" name="AutoShape 64"/>
          <p:cNvCxnSpPr>
            <a:cxnSpLocks noChangeShapeType="1"/>
            <a:endCxn id="12" idx="1"/>
          </p:cNvCxnSpPr>
          <p:nvPr/>
        </p:nvCxnSpPr>
        <p:spPr bwMode="auto">
          <a:xfrm flipV="1">
            <a:off x="3779334" y="5950507"/>
            <a:ext cx="504634" cy="18179"/>
          </a:xfrm>
          <a:prstGeom prst="straightConnector1">
            <a:avLst/>
          </a:prstGeom>
          <a:noFill/>
          <a:ln w="38100" cap="rnd">
            <a:solidFill>
              <a:srgbClr val="000000"/>
            </a:solidFill>
            <a:prstDash val="sysDot"/>
            <a:round/>
            <a:headEnd type="triangle" w="med" len="med"/>
            <a:tailEnd type="triangle" w="med" len="med"/>
          </a:ln>
        </p:spPr>
      </p:cxnSp>
      <p:cxnSp>
        <p:nvCxnSpPr>
          <p:cNvPr id="14" name="AutoShape 64"/>
          <p:cNvCxnSpPr>
            <a:cxnSpLocks noChangeShapeType="1"/>
          </p:cNvCxnSpPr>
          <p:nvPr/>
        </p:nvCxnSpPr>
        <p:spPr bwMode="auto">
          <a:xfrm>
            <a:off x="5892800" y="4399892"/>
            <a:ext cx="206028" cy="296380"/>
          </a:xfrm>
          <a:prstGeom prst="straightConnector1">
            <a:avLst/>
          </a:prstGeom>
          <a:noFill/>
          <a:ln w="38100" cap="rnd">
            <a:solidFill>
              <a:srgbClr val="000000"/>
            </a:solidFill>
            <a:prstDash val="sysDot"/>
            <a:round/>
            <a:headEnd type="triangle" w="med" len="med"/>
            <a:tailEnd type="triangle" w="med" len="med"/>
          </a:ln>
        </p:spPr>
      </p:cxnSp>
      <p:cxnSp>
        <p:nvCxnSpPr>
          <p:cNvPr id="15" name="AutoShape 64"/>
          <p:cNvCxnSpPr>
            <a:cxnSpLocks noChangeShapeType="1"/>
            <a:endCxn id="12" idx="3"/>
          </p:cNvCxnSpPr>
          <p:nvPr/>
        </p:nvCxnSpPr>
        <p:spPr bwMode="auto">
          <a:xfrm flipH="1">
            <a:off x="5463627" y="5950507"/>
            <a:ext cx="1534389" cy="0"/>
          </a:xfrm>
          <a:prstGeom prst="straightConnector1">
            <a:avLst/>
          </a:prstGeom>
          <a:noFill/>
          <a:ln w="38100" cap="rnd">
            <a:solidFill>
              <a:srgbClr val="000000"/>
            </a:solidFill>
            <a:prstDash val="sysDot"/>
            <a:round/>
            <a:headEnd type="triangle" w="med" len="med"/>
            <a:tailEnd type="triangle" w="med" len="med"/>
          </a:ln>
        </p:spPr>
      </p:cxnSp>
      <p:cxnSp>
        <p:nvCxnSpPr>
          <p:cNvPr id="16" name="AutoShape 64"/>
          <p:cNvCxnSpPr>
            <a:cxnSpLocks noChangeShapeType="1"/>
          </p:cNvCxnSpPr>
          <p:nvPr/>
        </p:nvCxnSpPr>
        <p:spPr bwMode="auto">
          <a:xfrm flipH="1" flipV="1">
            <a:off x="4516580" y="4658508"/>
            <a:ext cx="230909" cy="304147"/>
          </a:xfrm>
          <a:prstGeom prst="straightConnector1">
            <a:avLst/>
          </a:prstGeom>
          <a:noFill/>
          <a:ln w="38100" cap="rnd">
            <a:solidFill>
              <a:srgbClr val="000000"/>
            </a:solidFill>
            <a:prstDash val="sysDot"/>
            <a:round/>
            <a:headEnd type="triangle" w="med" len="med"/>
            <a:tailEnd type="triangle" w="med" len="med"/>
          </a:ln>
        </p:spPr>
      </p:cxnSp>
      <p:cxnSp>
        <p:nvCxnSpPr>
          <p:cNvPr id="17" name="AutoShape 64"/>
          <p:cNvCxnSpPr>
            <a:cxnSpLocks noChangeShapeType="1"/>
          </p:cNvCxnSpPr>
          <p:nvPr/>
        </p:nvCxnSpPr>
        <p:spPr bwMode="auto">
          <a:xfrm flipV="1">
            <a:off x="3666841" y="4677801"/>
            <a:ext cx="307399" cy="266382"/>
          </a:xfrm>
          <a:prstGeom prst="straightConnector1">
            <a:avLst/>
          </a:prstGeom>
          <a:noFill/>
          <a:ln w="38100" cap="rnd">
            <a:solidFill>
              <a:srgbClr val="000000"/>
            </a:solidFill>
            <a:prstDash val="sysDot"/>
            <a:round/>
            <a:headEnd type="triangle" w="med" len="med"/>
            <a:tailEnd type="triangle" w="med" len="med"/>
          </a:ln>
        </p:spPr>
      </p:cxnSp>
      <p:cxnSp>
        <p:nvCxnSpPr>
          <p:cNvPr id="18" name="AutoShape 64"/>
          <p:cNvCxnSpPr>
            <a:cxnSpLocks noChangeShapeType="1"/>
          </p:cNvCxnSpPr>
          <p:nvPr/>
        </p:nvCxnSpPr>
        <p:spPr bwMode="auto">
          <a:xfrm flipH="1" flipV="1">
            <a:off x="3076575" y="2436587"/>
            <a:ext cx="165393" cy="714375"/>
          </a:xfrm>
          <a:prstGeom prst="straightConnector1">
            <a:avLst/>
          </a:prstGeom>
          <a:noFill/>
          <a:ln w="38100" cap="rnd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9" name="AutoShape 64"/>
          <p:cNvCxnSpPr>
            <a:cxnSpLocks noChangeShapeType="1"/>
          </p:cNvCxnSpPr>
          <p:nvPr/>
        </p:nvCxnSpPr>
        <p:spPr bwMode="auto">
          <a:xfrm flipV="1">
            <a:off x="5010151" y="2446112"/>
            <a:ext cx="161924" cy="509588"/>
          </a:xfrm>
          <a:prstGeom prst="straightConnector1">
            <a:avLst/>
          </a:prstGeom>
          <a:noFill/>
          <a:ln w="38100" cap="rnd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0" name="AutoShape 64"/>
          <p:cNvCxnSpPr>
            <a:cxnSpLocks noChangeShapeType="1"/>
          </p:cNvCxnSpPr>
          <p:nvPr/>
        </p:nvCxnSpPr>
        <p:spPr bwMode="auto">
          <a:xfrm>
            <a:off x="6286500" y="3608162"/>
            <a:ext cx="466725" cy="0"/>
          </a:xfrm>
          <a:prstGeom prst="straightConnector1">
            <a:avLst/>
          </a:prstGeom>
          <a:noFill/>
          <a:ln w="38100" cap="rnd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1" name="AutoShape 64"/>
          <p:cNvCxnSpPr>
            <a:cxnSpLocks noChangeShapeType="1"/>
          </p:cNvCxnSpPr>
          <p:nvPr/>
        </p:nvCxnSpPr>
        <p:spPr bwMode="auto">
          <a:xfrm>
            <a:off x="223837" y="6000512"/>
            <a:ext cx="466725" cy="0"/>
          </a:xfrm>
          <a:prstGeom prst="straightConnector1">
            <a:avLst/>
          </a:prstGeom>
          <a:noFill/>
          <a:ln w="38100" cap="rnd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2" name="AutoShape 64"/>
          <p:cNvCxnSpPr>
            <a:cxnSpLocks noChangeShapeType="1"/>
          </p:cNvCxnSpPr>
          <p:nvPr/>
        </p:nvCxnSpPr>
        <p:spPr bwMode="auto">
          <a:xfrm flipV="1">
            <a:off x="223837" y="6324080"/>
            <a:ext cx="466725" cy="1"/>
          </a:xfrm>
          <a:prstGeom prst="straightConnector1">
            <a:avLst/>
          </a:prstGeom>
          <a:noFill/>
          <a:ln w="38100" cap="rnd">
            <a:solidFill>
              <a:srgbClr val="000000"/>
            </a:solidFill>
            <a:prstDash val="sysDot"/>
            <a:round/>
            <a:headEnd type="triangle" w="med" len="med"/>
            <a:tailEnd type="triangle" w="med" len="med"/>
          </a:ln>
        </p:spPr>
      </p:cxnSp>
      <p:cxnSp>
        <p:nvCxnSpPr>
          <p:cNvPr id="25" name="AutoShape 64"/>
          <p:cNvCxnSpPr>
            <a:cxnSpLocks noChangeShapeType="1"/>
          </p:cNvCxnSpPr>
          <p:nvPr/>
        </p:nvCxnSpPr>
        <p:spPr bwMode="auto">
          <a:xfrm flipV="1">
            <a:off x="4747489" y="2436587"/>
            <a:ext cx="424586" cy="519114"/>
          </a:xfrm>
          <a:prstGeom prst="straightConnector1">
            <a:avLst/>
          </a:prstGeom>
          <a:noFill/>
          <a:ln w="38100" cap="rnd">
            <a:solidFill>
              <a:srgbClr val="000000"/>
            </a:solidFill>
            <a:prstDash val="sysDot"/>
            <a:round/>
            <a:headEnd type="triangle" w="med" len="med"/>
            <a:tailEnd type="triangle" w="med" len="med"/>
          </a:ln>
        </p:spPr>
      </p:cxnSp>
      <p:sp>
        <p:nvSpPr>
          <p:cNvPr id="27" name="Rounded Rectangle 26"/>
          <p:cNvSpPr/>
          <p:nvPr/>
        </p:nvSpPr>
        <p:spPr>
          <a:xfrm>
            <a:off x="1403648" y="4581128"/>
            <a:ext cx="1080120" cy="576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smtClean="0">
                <a:solidFill>
                  <a:srgbClr val="FFFFFF"/>
                </a:solidFill>
                <a:ea typeface="Verdana" pitchFamily="34" charset="0"/>
                <a:cs typeface="Verdana" pitchFamily="34" charset="0"/>
              </a:rPr>
              <a:t>machine connector device node</a:t>
            </a:r>
          </a:p>
        </p:txBody>
      </p:sp>
      <p:pic>
        <p:nvPicPr>
          <p:cNvPr id="9" name="Picture 31" descr="jd_7050i_series_spfh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687" y="3358921"/>
            <a:ext cx="2065158" cy="2065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ounded Rectangle 27"/>
          <p:cNvSpPr/>
          <p:nvPr/>
        </p:nvSpPr>
        <p:spPr>
          <a:xfrm>
            <a:off x="2891433" y="4941168"/>
            <a:ext cx="1080120" cy="576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smtClean="0">
                <a:solidFill>
                  <a:srgbClr val="FFFFFF"/>
                </a:solidFill>
                <a:ea typeface="Verdana" pitchFamily="34" charset="0"/>
                <a:cs typeface="Verdana" pitchFamily="34" charset="0"/>
              </a:rPr>
              <a:t>machine connector device node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255393" y="4960218"/>
            <a:ext cx="1080120" cy="576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smtClean="0">
                <a:solidFill>
                  <a:srgbClr val="FFFFFF"/>
                </a:solidFill>
                <a:ea typeface="Verdana" pitchFamily="34" charset="0"/>
                <a:cs typeface="Verdana" pitchFamily="34" charset="0"/>
              </a:rPr>
              <a:t>machine connector device node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805661" y="4696569"/>
            <a:ext cx="1080120" cy="576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smtClean="0">
                <a:solidFill>
                  <a:srgbClr val="FFFFFF"/>
                </a:solidFill>
                <a:ea typeface="Verdana" pitchFamily="34" charset="0"/>
                <a:cs typeface="Verdana" pitchFamily="34" charset="0"/>
              </a:rPr>
              <a:t>machine connector device node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3968" y="5591694"/>
            <a:ext cx="1179659" cy="717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 descr="C:\Users\cb69936\Pictures\6210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48318" y="5568167"/>
            <a:ext cx="1057783" cy="885169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2080295" y="2454101"/>
            <a:ext cx="93968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0000"/>
                </a:solidFill>
                <a:latin typeface="Arial" pitchFamily="34" charset="0"/>
              </a:rPr>
              <a:t>Zulieferer</a:t>
            </a:r>
            <a:endParaRPr lang="de-DE" sz="1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91497" y="2511946"/>
            <a:ext cx="129614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rgbClr val="000000"/>
                </a:solidFill>
                <a:latin typeface="Arial" pitchFamily="34" charset="0"/>
              </a:rPr>
              <a:t>LW Berater</a:t>
            </a:r>
            <a:endParaRPr lang="de-DE" sz="1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67314" y="4130030"/>
            <a:ext cx="115212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rgbClr val="000000"/>
                </a:solidFill>
                <a:latin typeface="Arial" pitchFamily="34" charset="0"/>
              </a:rPr>
              <a:t>Händler</a:t>
            </a:r>
            <a:endParaRPr lang="de-DE" sz="1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2950" y="5895737"/>
            <a:ext cx="1476664" cy="44063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de-DE" sz="1400" dirty="0" smtClean="0">
                <a:solidFill>
                  <a:srgbClr val="000000"/>
                </a:solidFill>
                <a:latin typeface="Verdana"/>
                <a:cs typeface="Verdana"/>
              </a:rPr>
              <a:t>Verbindung über Kabel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2950" y="6210062"/>
            <a:ext cx="1476664" cy="44063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de-DE" sz="1400" dirty="0" smtClean="0">
                <a:solidFill>
                  <a:srgbClr val="000000"/>
                </a:solidFill>
                <a:latin typeface="Verdana"/>
                <a:cs typeface="Verdana"/>
              </a:rPr>
              <a:t>Drahtlose Verbindung</a:t>
            </a:r>
          </a:p>
        </p:txBody>
      </p:sp>
      <p:sp>
        <p:nvSpPr>
          <p:cNvPr id="34" name="Foliennummernplatzhalter 3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21F58F5-2EBF-4BCE-8CA7-9F016E9B2C4B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21F58F5-2EBF-4BCE-8CA7-9F016E9B2C4B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sp>
        <p:nvSpPr>
          <p:cNvPr id="4" name="Titel 4"/>
          <p:cNvSpPr txBox="1">
            <a:spLocks/>
          </p:cNvSpPr>
          <p:nvPr/>
        </p:nvSpPr>
        <p:spPr bwMode="auto">
          <a:xfrm>
            <a:off x="590550" y="557213"/>
            <a:ext cx="7942263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smtClean="0">
                <a:ln>
                  <a:noFill/>
                </a:ln>
                <a:solidFill>
                  <a:srgbClr val="41763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Technische Umsetzung</a:t>
            </a:r>
            <a:endParaRPr kumimoji="0" lang="de-DE" sz="2400" b="1" i="0" u="none" strike="noStrike" kern="0" cap="none" spc="0" normalizeH="0" baseline="0" noProof="0" dirty="0">
              <a:ln>
                <a:noFill/>
              </a:ln>
              <a:solidFill>
                <a:srgbClr val="41763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Inhaltsplatzhalter 5"/>
          <p:cNvSpPr txBox="1">
            <a:spLocks/>
          </p:cNvSpPr>
          <p:nvPr/>
        </p:nvSpPr>
        <p:spPr>
          <a:xfrm>
            <a:off x="611188" y="1484312"/>
            <a:ext cx="7942262" cy="4825007"/>
          </a:xfrm>
          <a:prstGeom prst="rect">
            <a:avLst/>
          </a:prstGeom>
        </p:spPr>
        <p:txBody>
          <a:bodyPr/>
          <a:lstStyle/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ts val="2400"/>
              </a:spcBef>
              <a:spcAft>
                <a:spcPts val="216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Datenspeicherung und Austausch mittels einer dezentralen dokumentenorientierten Datenbank (</a:t>
            </a:r>
            <a:r>
              <a:rPr kumimoji="0" 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NoSQL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) Apache </a:t>
            </a:r>
            <a:r>
              <a:rPr kumimoji="0" 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CouchDB</a:t>
            </a: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Vorteile: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Dokumentenstruktur kann beliebig verändert werden, wenn die Anforderungen wachsen oder sich verändern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Synchronisations-Mechanismen sind ausgereift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Die Nutzung von Open Source Software stellt sicher, dass die Verfügbarkeit und Pflege der Software nicht nur von einer Firma abhängt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Kommerziell unterstützte Versionen sind verfügbar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CouchDB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ist für verschiedene Betriebssysteme verfügbar: Windows, Linux, </a:t>
            </a: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iOS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Android</a:t>
            </a: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Nicht-unterstützte Betriebssysteme können trotzdem per HTTP zugreifen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Beinhaltet einen HTTP Web Server zur Erstellung von Benutzerschnittstellen und Anwendungen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hlinkClick r:id="rId4"/>
              </a:rPr>
              <a:t>http://couchdb.apache.org</a:t>
            </a: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Beispiel der technischen Umsetzung</a:t>
            </a:r>
            <a:endParaRPr lang="de-DE"/>
          </a:p>
        </p:txBody>
      </p:sp>
      <p:pic>
        <p:nvPicPr>
          <p:cNvPr id="7" name="Picture 5" descr="couchdb_canspn.png"/>
          <p:cNvPicPr>
            <a:picLocks noChangeAspect="1"/>
          </p:cNvPicPr>
          <p:nvPr/>
        </p:nvPicPr>
        <p:blipFill>
          <a:blip r:embed="rId3" cstate="print"/>
          <a:srcRect l="2652" t="25568" r="6916" b="8253"/>
          <a:stretch>
            <a:fillRect/>
          </a:stretch>
        </p:blipFill>
        <p:spPr>
          <a:xfrm>
            <a:off x="179512" y="1340767"/>
            <a:ext cx="3744416" cy="2246649"/>
          </a:xfrm>
          <a:prstGeom prst="rect">
            <a:avLst/>
          </a:prstGeom>
        </p:spPr>
      </p:pic>
      <p:pic>
        <p:nvPicPr>
          <p:cNvPr id="8" name="Picture 6" descr="couchdb_isoxml.png"/>
          <p:cNvPicPr>
            <a:picLocks noChangeAspect="1"/>
          </p:cNvPicPr>
          <p:nvPr/>
        </p:nvPicPr>
        <p:blipFill>
          <a:blip r:embed="rId4" cstate="print"/>
          <a:srcRect l="2756" t="27050" r="5632" b="7832"/>
          <a:stretch>
            <a:fillRect/>
          </a:stretch>
        </p:blipFill>
        <p:spPr>
          <a:xfrm>
            <a:off x="467544" y="3861048"/>
            <a:ext cx="3318370" cy="2016224"/>
          </a:xfrm>
          <a:prstGeom prst="rect">
            <a:avLst/>
          </a:prstGeom>
        </p:spPr>
      </p:pic>
      <p:pic>
        <p:nvPicPr>
          <p:cNvPr id="10" name="Picture 8" descr="couchdb_status.png"/>
          <p:cNvPicPr>
            <a:picLocks noChangeAspect="1"/>
          </p:cNvPicPr>
          <p:nvPr/>
        </p:nvPicPr>
        <p:blipFill>
          <a:blip r:embed="rId5" cstate="print"/>
          <a:srcRect l="3006" t="28712" r="6825" b="9557"/>
          <a:stretch>
            <a:fillRect/>
          </a:stretch>
        </p:blipFill>
        <p:spPr>
          <a:xfrm>
            <a:off x="4211960" y="1340768"/>
            <a:ext cx="4220003" cy="2016224"/>
          </a:xfrm>
          <a:prstGeom prst="rect">
            <a:avLst/>
          </a:prstGeom>
        </p:spPr>
      </p:pic>
      <p:pic>
        <p:nvPicPr>
          <p:cNvPr id="9" name="Picture 7" descr="couchdb_prop.png"/>
          <p:cNvPicPr>
            <a:picLocks noChangeAspect="1"/>
          </p:cNvPicPr>
          <p:nvPr/>
        </p:nvPicPr>
        <p:blipFill>
          <a:blip r:embed="rId6" cstate="print"/>
          <a:srcRect l="1796" t="18900" r="4829" b="5501"/>
          <a:stretch>
            <a:fillRect/>
          </a:stretch>
        </p:blipFill>
        <p:spPr>
          <a:xfrm>
            <a:off x="4483991" y="3212976"/>
            <a:ext cx="4480497" cy="3101883"/>
          </a:xfrm>
          <a:prstGeom prst="rect">
            <a:avLst/>
          </a:prstGeom>
        </p:spPr>
      </p:pic>
      <p:sp>
        <p:nvSpPr>
          <p:cNvPr id="11" name="Abgerundetes Rechteck 10"/>
          <p:cNvSpPr/>
          <p:nvPr/>
        </p:nvSpPr>
        <p:spPr>
          <a:xfrm>
            <a:off x="1547664" y="5229200"/>
            <a:ext cx="1872208" cy="360040"/>
          </a:xfrm>
          <a:prstGeom prst="roundRect">
            <a:avLst/>
          </a:prstGeom>
          <a:noFill/>
          <a:ln>
            <a:solidFill>
              <a:srgbClr val="41763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12" name="Abgerundete rechteckige Legende 11"/>
          <p:cNvSpPr/>
          <p:nvPr/>
        </p:nvSpPr>
        <p:spPr>
          <a:xfrm>
            <a:off x="395536" y="5805264"/>
            <a:ext cx="2160240" cy="576064"/>
          </a:xfrm>
          <a:prstGeom prst="wedgeRoundRectCallout">
            <a:avLst>
              <a:gd name="adj1" fmla="val 31690"/>
              <a:gd name="adj2" fmla="val -9724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b="1" smtClean="0">
                <a:solidFill>
                  <a:srgbClr val="41763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ISOXML Auftragsdaten</a:t>
            </a:r>
            <a:endParaRPr lang="de-DE" sz="1800" b="1">
              <a:solidFill>
                <a:srgbClr val="41763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1331640" y="2376264"/>
            <a:ext cx="2376264" cy="908720"/>
          </a:xfrm>
          <a:prstGeom prst="roundRect">
            <a:avLst/>
          </a:prstGeom>
          <a:noFill/>
          <a:ln>
            <a:solidFill>
              <a:srgbClr val="41763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14" name="Abgerundete rechteckige Legende 13"/>
          <p:cNvSpPr/>
          <p:nvPr/>
        </p:nvSpPr>
        <p:spPr>
          <a:xfrm>
            <a:off x="2838475" y="3097535"/>
            <a:ext cx="1944216" cy="576064"/>
          </a:xfrm>
          <a:prstGeom prst="wedgeRoundRectCallout">
            <a:avLst>
              <a:gd name="adj1" fmla="val -88440"/>
              <a:gd name="adj2" fmla="val -3700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b="1" smtClean="0">
                <a:solidFill>
                  <a:srgbClr val="41763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Aktuelle</a:t>
            </a:r>
          </a:p>
          <a:p>
            <a:pPr algn="ctr"/>
            <a:r>
              <a:rPr lang="de-DE" sz="1800" b="1" smtClean="0">
                <a:solidFill>
                  <a:srgbClr val="41763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GPS Position</a:t>
            </a:r>
            <a:endParaRPr lang="de-DE" sz="1800" b="1">
              <a:solidFill>
                <a:srgbClr val="41763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Abgerundetes Rechteck 14"/>
          <p:cNvSpPr/>
          <p:nvPr/>
        </p:nvSpPr>
        <p:spPr>
          <a:xfrm>
            <a:off x="4211960" y="1656184"/>
            <a:ext cx="1872208" cy="1412776"/>
          </a:xfrm>
          <a:prstGeom prst="roundRect">
            <a:avLst/>
          </a:prstGeom>
          <a:noFill/>
          <a:ln>
            <a:solidFill>
              <a:srgbClr val="41763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16" name="Abgerundete rechteckige Legende 15"/>
          <p:cNvSpPr/>
          <p:nvPr/>
        </p:nvSpPr>
        <p:spPr>
          <a:xfrm>
            <a:off x="6588224" y="1628800"/>
            <a:ext cx="2232248" cy="648072"/>
          </a:xfrm>
          <a:prstGeom prst="wedgeRoundRectCallout">
            <a:avLst>
              <a:gd name="adj1" fmla="val -89900"/>
              <a:gd name="adj2" fmla="val -115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b="1" smtClean="0">
                <a:solidFill>
                  <a:srgbClr val="41763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ISOBUS Status Informationen</a:t>
            </a:r>
            <a:endParaRPr lang="de-DE" sz="1800" b="1">
              <a:solidFill>
                <a:srgbClr val="41763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Abgerundetes Rechteck 16"/>
          <p:cNvSpPr/>
          <p:nvPr/>
        </p:nvSpPr>
        <p:spPr>
          <a:xfrm>
            <a:off x="4427984" y="4149080"/>
            <a:ext cx="2448272" cy="360040"/>
          </a:xfrm>
          <a:prstGeom prst="roundRect">
            <a:avLst/>
          </a:prstGeom>
          <a:noFill/>
          <a:ln>
            <a:solidFill>
              <a:srgbClr val="41763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18" name="Abgerundete rechteckige Legende 17"/>
          <p:cNvSpPr/>
          <p:nvPr/>
        </p:nvSpPr>
        <p:spPr>
          <a:xfrm>
            <a:off x="7055768" y="3501008"/>
            <a:ext cx="1764704" cy="576064"/>
          </a:xfrm>
          <a:prstGeom prst="wedgeRoundRectCallout">
            <a:avLst>
              <a:gd name="adj1" fmla="val -76591"/>
              <a:gd name="adj2" fmla="val 5860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b="1" smtClean="0">
                <a:solidFill>
                  <a:srgbClr val="41763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CAN trace</a:t>
            </a:r>
            <a:endParaRPr lang="de-DE" sz="1800" b="1">
              <a:solidFill>
                <a:srgbClr val="41763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Abgerundetes Rechteck 18"/>
          <p:cNvSpPr/>
          <p:nvPr/>
        </p:nvSpPr>
        <p:spPr>
          <a:xfrm>
            <a:off x="4536504" y="5157192"/>
            <a:ext cx="2448272" cy="432048"/>
          </a:xfrm>
          <a:prstGeom prst="roundRect">
            <a:avLst/>
          </a:prstGeom>
          <a:noFill/>
          <a:ln>
            <a:solidFill>
              <a:srgbClr val="41763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20" name="Abgerundete rechteckige Legende 19"/>
          <p:cNvSpPr/>
          <p:nvPr/>
        </p:nvSpPr>
        <p:spPr>
          <a:xfrm>
            <a:off x="7164288" y="4509119"/>
            <a:ext cx="1872208" cy="691277"/>
          </a:xfrm>
          <a:prstGeom prst="wedgeRoundRectCallout">
            <a:avLst>
              <a:gd name="adj1" fmla="val -76591"/>
              <a:gd name="adj2" fmla="val 5860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b="1" smtClean="0">
                <a:solidFill>
                  <a:srgbClr val="41763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Text Nachrichten</a:t>
            </a:r>
            <a:endParaRPr lang="de-DE" sz="1800" b="1">
              <a:solidFill>
                <a:srgbClr val="41763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Abgerundetes Rechteck 21"/>
          <p:cNvSpPr/>
          <p:nvPr/>
        </p:nvSpPr>
        <p:spPr>
          <a:xfrm>
            <a:off x="4499992" y="5628995"/>
            <a:ext cx="2736304" cy="248277"/>
          </a:xfrm>
          <a:prstGeom prst="roundRect">
            <a:avLst/>
          </a:prstGeom>
          <a:noFill/>
          <a:ln>
            <a:solidFill>
              <a:srgbClr val="41763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21" name="Abgerundete rechteckige Legende 20"/>
          <p:cNvSpPr/>
          <p:nvPr/>
        </p:nvSpPr>
        <p:spPr>
          <a:xfrm>
            <a:off x="6876256" y="5661248"/>
            <a:ext cx="2124744" cy="331237"/>
          </a:xfrm>
          <a:prstGeom prst="wedgeRoundRectCallout">
            <a:avLst>
              <a:gd name="adj1" fmla="val -62595"/>
              <a:gd name="adj2" fmla="val -2420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b="1" dirty="0" smtClean="0">
                <a:solidFill>
                  <a:srgbClr val="41763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Bildschirmfoto</a:t>
            </a:r>
            <a:endParaRPr lang="de-DE" sz="1800" b="1" dirty="0">
              <a:solidFill>
                <a:srgbClr val="41763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21F58F5-2EBF-4BCE-8CA7-9F016E9B2C4B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iGreen Machine Connector – Feldtest</a:t>
            </a:r>
            <a:endParaRPr lang="de-DE" dirty="0"/>
          </a:p>
        </p:txBody>
      </p:sp>
      <p:pic>
        <p:nvPicPr>
          <p:cNvPr id="5" name="Picture 25" descr="annaburg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3212976"/>
            <a:ext cx="2900894" cy="1015313"/>
          </a:xfrm>
          <a:prstGeom prst="rect">
            <a:avLst/>
          </a:prstGeom>
        </p:spPr>
      </p:pic>
      <p:pic>
        <p:nvPicPr>
          <p:cNvPr id="6" name="Picture 26" descr="claa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1340768"/>
            <a:ext cx="1872207" cy="1667966"/>
          </a:xfrm>
          <a:prstGeom prst="rect">
            <a:avLst/>
          </a:prstGeom>
        </p:spPr>
      </p:pic>
      <p:pic>
        <p:nvPicPr>
          <p:cNvPr id="7" name="Picture 27" descr="jdm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1412776"/>
            <a:ext cx="2022821" cy="1656184"/>
          </a:xfrm>
          <a:prstGeom prst="rect">
            <a:avLst/>
          </a:prstGeom>
        </p:spPr>
      </p:pic>
      <p:pic>
        <p:nvPicPr>
          <p:cNvPr id="8" name="Picture 2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5" y="5157193"/>
            <a:ext cx="936104" cy="955968"/>
          </a:xfrm>
          <a:prstGeom prst="rect">
            <a:avLst/>
          </a:prstGeom>
          <a:noFill/>
        </p:spPr>
      </p:pic>
      <p:sp>
        <p:nvSpPr>
          <p:cNvPr id="9" name="Rectangular Callout 29"/>
          <p:cNvSpPr/>
          <p:nvPr/>
        </p:nvSpPr>
        <p:spPr>
          <a:xfrm>
            <a:off x="6588224" y="5445224"/>
            <a:ext cx="2088232" cy="288032"/>
          </a:xfrm>
          <a:prstGeom prst="wedgeRectCallout">
            <a:avLst>
              <a:gd name="adj1" fmla="val -75214"/>
              <a:gd name="adj2" fmla="val -6707"/>
            </a:avLst>
          </a:prstGeom>
          <a:solidFill>
            <a:srgbClr val="BBE0E3">
              <a:lumMod val="90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 kern="0" smtClean="0">
                <a:solidFill>
                  <a:srgbClr val="000000"/>
                </a:solidFill>
                <a:latin typeface="Arial"/>
              </a:rPr>
              <a:t>de/testkunde/officecomputer</a:t>
            </a:r>
            <a:endParaRPr lang="de-DE" sz="1100" kern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Cloud 30"/>
          <p:cNvSpPr/>
          <p:nvPr/>
        </p:nvSpPr>
        <p:spPr>
          <a:xfrm>
            <a:off x="899592" y="5517232"/>
            <a:ext cx="1656184" cy="648072"/>
          </a:xfrm>
          <a:prstGeom prst="cloud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smtClean="0">
                <a:solidFill>
                  <a:srgbClr val="000000"/>
                </a:solidFill>
                <a:latin typeface="Arial"/>
              </a:rPr>
              <a:t>Internet</a:t>
            </a:r>
            <a:endParaRPr lang="de-DE" sz="1800" kern="0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1" name="Straight Arrow Connector 31"/>
          <p:cNvCxnSpPr/>
          <p:nvPr/>
        </p:nvCxnSpPr>
        <p:spPr>
          <a:xfrm flipV="1">
            <a:off x="2636301" y="2222866"/>
            <a:ext cx="3591883" cy="319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12" name="Straight Arrow Connector 32"/>
          <p:cNvCxnSpPr>
            <a:stCxn id="5" idx="0"/>
          </p:cNvCxnSpPr>
          <p:nvPr/>
        </p:nvCxnSpPr>
        <p:spPr>
          <a:xfrm flipV="1">
            <a:off x="4150239" y="2222866"/>
            <a:ext cx="2077945" cy="99011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13" name="Straight Arrow Connector 33"/>
          <p:cNvCxnSpPr>
            <a:stCxn id="8" idx="0"/>
            <a:endCxn id="5" idx="2"/>
          </p:cNvCxnSpPr>
          <p:nvPr/>
        </p:nvCxnSpPr>
        <p:spPr>
          <a:xfrm flipH="1" flipV="1">
            <a:off x="4150239" y="4228289"/>
            <a:ext cx="1465878" cy="92890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14" name="Straight Arrow Connector 34"/>
          <p:cNvCxnSpPr>
            <a:stCxn id="8" idx="1"/>
            <a:endCxn id="10" idx="0"/>
          </p:cNvCxnSpPr>
          <p:nvPr/>
        </p:nvCxnSpPr>
        <p:spPr>
          <a:xfrm flipH="1">
            <a:off x="2554396" y="5635177"/>
            <a:ext cx="2593669" cy="206091"/>
          </a:xfrm>
          <a:prstGeom prst="straightConnector1">
            <a:avLst/>
          </a:prstGeom>
          <a:noFill/>
          <a:ln w="38100" cap="flat" cmpd="sng" algn="ctr">
            <a:solidFill>
              <a:srgbClr val="3C6599"/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15" name="Straight Arrow Connector 35"/>
          <p:cNvCxnSpPr>
            <a:endCxn id="10" idx="3"/>
          </p:cNvCxnSpPr>
          <p:nvPr/>
        </p:nvCxnSpPr>
        <p:spPr>
          <a:xfrm>
            <a:off x="1475656" y="3068960"/>
            <a:ext cx="252028" cy="2485326"/>
          </a:xfrm>
          <a:prstGeom prst="straightConnector1">
            <a:avLst/>
          </a:prstGeom>
          <a:noFill/>
          <a:ln w="38100" cap="flat" cmpd="sng" algn="ctr">
            <a:solidFill>
              <a:srgbClr val="3C6599"/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16" name="Straight Arrow Connector 36"/>
          <p:cNvCxnSpPr>
            <a:endCxn id="10" idx="0"/>
          </p:cNvCxnSpPr>
          <p:nvPr/>
        </p:nvCxnSpPr>
        <p:spPr>
          <a:xfrm flipH="1">
            <a:off x="2554396" y="2996952"/>
            <a:ext cx="5041940" cy="2844316"/>
          </a:xfrm>
          <a:prstGeom prst="straightConnector1">
            <a:avLst/>
          </a:prstGeom>
          <a:noFill/>
          <a:ln w="38100" cap="flat" cmpd="sng" algn="ctr">
            <a:solidFill>
              <a:srgbClr val="3C6599"/>
            </a:solidFill>
            <a:prstDash val="solid"/>
            <a:headEnd type="arrow"/>
            <a:tailEnd type="arrow"/>
          </a:ln>
          <a:effectLst/>
        </p:spPr>
      </p:cxnSp>
      <p:sp>
        <p:nvSpPr>
          <p:cNvPr id="17" name="Rectangular Callout 37"/>
          <p:cNvSpPr/>
          <p:nvPr/>
        </p:nvSpPr>
        <p:spPr>
          <a:xfrm>
            <a:off x="1763688" y="4869160"/>
            <a:ext cx="1512168" cy="288032"/>
          </a:xfrm>
          <a:prstGeom prst="wedgeRectCallout">
            <a:avLst>
              <a:gd name="adj1" fmla="val -35978"/>
              <a:gd name="adj2" fmla="val 221762"/>
            </a:avLst>
          </a:prstGeom>
          <a:solidFill>
            <a:srgbClr val="BBE0E3">
              <a:lumMod val="90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 kern="0" smtClean="0">
                <a:solidFill>
                  <a:srgbClr val="000000"/>
                </a:solidFill>
                <a:latin typeface="Arial"/>
              </a:rPr>
              <a:t>de/igreen/rootserver</a:t>
            </a:r>
            <a:endParaRPr lang="de-DE" sz="1100" kern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Rectangular Callout 38"/>
          <p:cNvSpPr/>
          <p:nvPr/>
        </p:nvSpPr>
        <p:spPr>
          <a:xfrm>
            <a:off x="1907704" y="4437112"/>
            <a:ext cx="1728192" cy="288032"/>
          </a:xfrm>
          <a:prstGeom prst="wedgeRectCallout">
            <a:avLst>
              <a:gd name="adj1" fmla="val 34089"/>
              <a:gd name="adj2" fmla="val -148703"/>
            </a:avLst>
          </a:prstGeom>
          <a:solidFill>
            <a:srgbClr val="BBE0E3">
              <a:lumMod val="90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 kern="0" smtClean="0">
                <a:solidFill>
                  <a:srgbClr val="000000"/>
                </a:solidFill>
                <a:latin typeface="Arial"/>
              </a:rPr>
              <a:t>de/testkunde/tractor</a:t>
            </a:r>
            <a:endParaRPr lang="de-DE" sz="1100" kern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Rectangular Callout 39"/>
          <p:cNvSpPr/>
          <p:nvPr/>
        </p:nvSpPr>
        <p:spPr>
          <a:xfrm>
            <a:off x="2699792" y="1412776"/>
            <a:ext cx="1296144" cy="288032"/>
          </a:xfrm>
          <a:prstGeom prst="wedgeRectCallout">
            <a:avLst>
              <a:gd name="adj1" fmla="val -62011"/>
              <a:gd name="adj2" fmla="val 149362"/>
            </a:avLst>
          </a:prstGeom>
          <a:solidFill>
            <a:srgbClr val="BBE0E3">
              <a:lumMod val="90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 kern="0" smtClean="0">
                <a:solidFill>
                  <a:srgbClr val="000000"/>
                </a:solidFill>
                <a:latin typeface="Arial"/>
              </a:rPr>
              <a:t>de/deere/jdmd</a:t>
            </a:r>
            <a:endParaRPr lang="de-DE" sz="1100" kern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Rectangular Callout 40"/>
          <p:cNvSpPr/>
          <p:nvPr/>
        </p:nvSpPr>
        <p:spPr>
          <a:xfrm>
            <a:off x="5004048" y="1340768"/>
            <a:ext cx="1152128" cy="288032"/>
          </a:xfrm>
          <a:prstGeom prst="wedgeRectCallout">
            <a:avLst>
              <a:gd name="adj1" fmla="val 60983"/>
              <a:gd name="adj2" fmla="val 140191"/>
            </a:avLst>
          </a:prstGeom>
          <a:solidFill>
            <a:srgbClr val="BBE0E3">
              <a:lumMod val="90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 kern="0" smtClean="0">
                <a:solidFill>
                  <a:srgbClr val="000000"/>
                </a:solidFill>
                <a:latin typeface="Arial"/>
              </a:rPr>
              <a:t>de/claas/clmd</a:t>
            </a:r>
            <a:endParaRPr lang="de-DE" sz="1100" kern="0" dirty="0" smtClean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1" name="Straight Arrow Connector 41"/>
          <p:cNvCxnSpPr/>
          <p:nvPr/>
        </p:nvCxnSpPr>
        <p:spPr>
          <a:xfrm>
            <a:off x="6588224" y="4437112"/>
            <a:ext cx="1215619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headEnd type="arrow"/>
            <a:tailEnd type="arrow"/>
          </a:ln>
          <a:effectLst/>
        </p:spPr>
      </p:cxnSp>
      <p:sp>
        <p:nvSpPr>
          <p:cNvPr id="22" name="TextBox 42"/>
          <p:cNvSpPr txBox="1"/>
          <p:nvPr/>
        </p:nvSpPr>
        <p:spPr>
          <a:xfrm>
            <a:off x="6876256" y="4077072"/>
            <a:ext cx="593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kern="0" smtClean="0">
                <a:solidFill>
                  <a:sysClr val="windowText" lastClr="000000"/>
                </a:solidFill>
                <a:latin typeface="Arial" pitchFamily="34" charset="0"/>
              </a:rPr>
              <a:t>WiFi</a:t>
            </a:r>
            <a:endParaRPr lang="de-DE" sz="1600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cxnSp>
        <p:nvCxnSpPr>
          <p:cNvPr id="23" name="Straight Arrow Connector 43"/>
          <p:cNvCxnSpPr/>
          <p:nvPr/>
        </p:nvCxnSpPr>
        <p:spPr>
          <a:xfrm>
            <a:off x="6588224" y="4869160"/>
            <a:ext cx="1215619" cy="0"/>
          </a:xfrm>
          <a:prstGeom prst="straightConnector1">
            <a:avLst/>
          </a:prstGeom>
          <a:noFill/>
          <a:ln w="38100" cap="flat" cmpd="sng" algn="ctr">
            <a:solidFill>
              <a:srgbClr val="3C6599"/>
            </a:solidFill>
            <a:prstDash val="solid"/>
            <a:headEnd type="arrow"/>
            <a:tailEnd type="arrow"/>
          </a:ln>
          <a:effectLst/>
        </p:spPr>
      </p:cxnSp>
      <p:sp>
        <p:nvSpPr>
          <p:cNvPr id="24" name="TextBox 44"/>
          <p:cNvSpPr txBox="1"/>
          <p:nvPr/>
        </p:nvSpPr>
        <p:spPr>
          <a:xfrm>
            <a:off x="6804248" y="4509120"/>
            <a:ext cx="764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kern="0" smtClean="0">
                <a:solidFill>
                  <a:sysClr val="windowText" lastClr="000000"/>
                </a:solidFill>
                <a:latin typeface="Arial" pitchFamily="34" charset="0"/>
              </a:rPr>
              <a:t>GPRS</a:t>
            </a:r>
            <a:endParaRPr lang="de-DE" sz="1600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25" name="Foliennummernplatzhalter 2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21F58F5-2EBF-4BCE-8CA7-9F016E9B2C4B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Feldtest Video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21F58F5-2EBF-4BCE-8CA7-9F016E9B2C4B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b="1" smtClean="0">
              <a:solidFill>
                <a:srgbClr val="41763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iGreenFeldtest_2011_DE_short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63243" y="0"/>
            <a:ext cx="8604448" cy="6883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Green_Folien_Vorlage_101118">
  <a:themeElements>
    <a:clrScheme name="i-Green_29_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-Green_29_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-Green_29_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-Green_29_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-Green_29_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-Green_29_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-Green_29_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-Green_29_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-Green_29_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-Green_29_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-Green_29_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-Green_29_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-Green_29_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-Green_29_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-Green_29_7">
  <a:themeElements>
    <a:clrScheme name="i-Green_29_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-Green_29_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 sz="1800" b="1" smtClean="0">
            <a:solidFill>
              <a:srgbClr val="417630"/>
            </a:solidFill>
            <a:latin typeface="Verdana" pitchFamily="34" charset="0"/>
            <a:ea typeface="Verdana" pitchFamily="34" charset="0"/>
            <a:cs typeface="Verdana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i-Green_29_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-Green_29_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-Green_29_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-Green_29_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-Green_29_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-Green_29_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-Green_29_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-Green_29_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-Green_29_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-Green_29_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-Green_29_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-Green_29_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iGreen_Folien_Vorlage_101118</Template>
  <TotalTime>0</TotalTime>
  <Words>611</Words>
  <Application>Microsoft Office PowerPoint</Application>
  <PresentationFormat>On-screen Show (4:3)</PresentationFormat>
  <Paragraphs>132</Paragraphs>
  <Slides>13</Slides>
  <Notes>8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iGreen_Folien_Vorlage_101118</vt:lpstr>
      <vt:lpstr>i-Green_29_7</vt:lpstr>
      <vt:lpstr>Entwicklung und Standardisierung einer herstellerübergreifenden drahtlosen Kommunikation im Forschungsprojekt iGreen</vt:lpstr>
      <vt:lpstr>iGreen Datenmanagement Infrastruktur</vt:lpstr>
      <vt:lpstr>iGreen Machine Connector - Anforderungen</vt:lpstr>
      <vt:lpstr>iGreen Machine Connector – Anforderungen an den drahtlosen Datentransfer</vt:lpstr>
      <vt:lpstr>iGreen Machine Connector - Konzept</vt:lpstr>
      <vt:lpstr>Slide 6</vt:lpstr>
      <vt:lpstr>Beispiel der technischen Umsetzung</vt:lpstr>
      <vt:lpstr>iGreen Machine Connector – Feldtest</vt:lpstr>
      <vt:lpstr>Feldtest Video</vt:lpstr>
      <vt:lpstr>Slide 10</vt:lpstr>
      <vt:lpstr>OSI-Schichtenmodel</vt:lpstr>
      <vt:lpstr>Zusammenfassung / Ausblick</vt:lpstr>
      <vt:lpstr>Das Projekt i-Green wird gefördert vom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steht der Titel des Vortrags</dc:title>
  <dc:creator>junker</dc:creator>
  <cp:lastModifiedBy>Axel Meyer</cp:lastModifiedBy>
  <cp:revision>41</cp:revision>
  <dcterms:created xsi:type="dcterms:W3CDTF">2010-11-18T08:17:10Z</dcterms:created>
  <dcterms:modified xsi:type="dcterms:W3CDTF">2012-11-05T09:05:50Z</dcterms:modified>
</cp:coreProperties>
</file>